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57" r:id="rId3"/>
    <p:sldId id="259" r:id="rId4"/>
    <p:sldId id="260" r:id="rId5"/>
    <p:sldId id="262" r:id="rId6"/>
    <p:sldId id="261" r:id="rId7"/>
    <p:sldId id="265" r:id="rId8"/>
    <p:sldId id="264" r:id="rId9"/>
    <p:sldId id="266" r:id="rId10"/>
    <p:sldId id="263" r:id="rId11"/>
    <p:sldId id="268" r:id="rId12"/>
    <p:sldId id="275" r:id="rId13"/>
    <p:sldId id="276" r:id="rId14"/>
    <p:sldId id="280" r:id="rId15"/>
    <p:sldId id="281" r:id="rId16"/>
    <p:sldId id="282" r:id="rId17"/>
    <p:sldId id="277" r:id="rId18"/>
    <p:sldId id="284" r:id="rId19"/>
    <p:sldId id="267" r:id="rId20"/>
    <p:sldId id="286" r:id="rId21"/>
    <p:sldId id="279" r:id="rId22"/>
    <p:sldId id="287" r:id="rId23"/>
    <p:sldId id="285" r:id="rId24"/>
    <p:sldId id="288" r:id="rId25"/>
    <p:sldId id="289" r:id="rId26"/>
    <p:sldId id="290" r:id="rId27"/>
    <p:sldId id="293" r:id="rId28"/>
    <p:sldId id="307" r:id="rId29"/>
    <p:sldId id="294" r:id="rId30"/>
    <p:sldId id="296" r:id="rId31"/>
    <p:sldId id="297" r:id="rId32"/>
    <p:sldId id="298" r:id="rId33"/>
    <p:sldId id="299" r:id="rId34"/>
    <p:sldId id="300" r:id="rId35"/>
    <p:sldId id="301" r:id="rId36"/>
    <p:sldId id="295" r:id="rId37"/>
    <p:sldId id="305" r:id="rId38"/>
    <p:sldId id="306" r:id="rId39"/>
    <p:sldId id="303" r:id="rId40"/>
    <p:sldId id="308" r:id="rId41"/>
    <p:sldId id="304" r:id="rId42"/>
    <p:sldId id="309" r:id="rId43"/>
    <p:sldId id="310" r:id="rId44"/>
    <p:sldId id="312" r:id="rId45"/>
    <p:sldId id="311" r:id="rId46"/>
    <p:sldId id="278" r:id="rId47"/>
    <p:sldId id="292"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snapToObjects="1">
      <p:cViewPr>
        <p:scale>
          <a:sx n="75" d="100"/>
          <a:sy n="75" d="100"/>
        </p:scale>
        <p:origin x="1109" y="29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el Rahman" userId="b9d58502-35a2-480b-97aa-bca69342ed54" providerId="ADAL" clId="{EAADD817-EE3A-4171-AD00-DD6F8FD2D0FF}"/>
    <pc:docChg chg="undo custSel addSld modSld">
      <pc:chgData name="Rasel Rahman" userId="b9d58502-35a2-480b-97aa-bca69342ed54" providerId="ADAL" clId="{EAADD817-EE3A-4171-AD00-DD6F8FD2D0FF}" dt="2025-01-27T12:57:46.943" v="1278" actId="1076"/>
      <pc:docMkLst>
        <pc:docMk/>
      </pc:docMkLst>
      <pc:sldChg chg="addSp delSp modSp mod modAnim">
        <pc:chgData name="Rasel Rahman" userId="b9d58502-35a2-480b-97aa-bca69342ed54" providerId="ADAL" clId="{EAADD817-EE3A-4171-AD00-DD6F8FD2D0FF}" dt="2025-01-27T04:34:43.275" v="1276" actId="1076"/>
        <pc:sldMkLst>
          <pc:docMk/>
          <pc:sldMk cId="4187687706" sldId="309"/>
        </pc:sldMkLst>
        <pc:spChg chg="add mod">
          <ac:chgData name="Rasel Rahman" userId="b9d58502-35a2-480b-97aa-bca69342ed54" providerId="ADAL" clId="{EAADD817-EE3A-4171-AD00-DD6F8FD2D0FF}" dt="2025-01-26T20:07:55.253" v="1219" actId="20577"/>
          <ac:spMkLst>
            <pc:docMk/>
            <pc:sldMk cId="4187687706" sldId="309"/>
            <ac:spMk id="17" creationId="{022113BB-E82E-6426-C09F-BD7E39B282BC}"/>
          </ac:spMkLst>
        </pc:spChg>
        <pc:spChg chg="add mod">
          <ac:chgData name="Rasel Rahman" userId="b9d58502-35a2-480b-97aa-bca69342ed54" providerId="ADAL" clId="{EAADD817-EE3A-4171-AD00-DD6F8FD2D0FF}" dt="2025-01-26T20:08:06.493" v="1221" actId="1076"/>
          <ac:spMkLst>
            <pc:docMk/>
            <pc:sldMk cId="4187687706" sldId="309"/>
            <ac:spMk id="20" creationId="{AE887ED1-2704-E834-095A-BB9892B09525}"/>
          </ac:spMkLst>
        </pc:spChg>
        <pc:spChg chg="add del mod">
          <ac:chgData name="Rasel Rahman" userId="b9d58502-35a2-480b-97aa-bca69342ed54" providerId="ADAL" clId="{EAADD817-EE3A-4171-AD00-DD6F8FD2D0FF}" dt="2025-01-26T17:41:06.734" v="66" actId="478"/>
          <ac:spMkLst>
            <pc:docMk/>
            <pc:sldMk cId="4187687706" sldId="309"/>
            <ac:spMk id="21" creationId="{D3523E11-E994-6EAC-2392-88FA53DF0406}"/>
          </ac:spMkLst>
        </pc:spChg>
        <pc:spChg chg="add mod">
          <ac:chgData name="Rasel Rahman" userId="b9d58502-35a2-480b-97aa-bca69342ed54" providerId="ADAL" clId="{EAADD817-EE3A-4171-AD00-DD6F8FD2D0FF}" dt="2025-01-26T20:08:52.115" v="1266" actId="20577"/>
          <ac:spMkLst>
            <pc:docMk/>
            <pc:sldMk cId="4187687706" sldId="309"/>
            <ac:spMk id="22" creationId="{949079B6-1A24-2825-597D-241882EE7A20}"/>
          </ac:spMkLst>
        </pc:spChg>
        <pc:spChg chg="add mod">
          <ac:chgData name="Rasel Rahman" userId="b9d58502-35a2-480b-97aa-bca69342ed54" providerId="ADAL" clId="{EAADD817-EE3A-4171-AD00-DD6F8FD2D0FF}" dt="2025-01-26T20:06:10.458" v="1202" actId="1076"/>
          <ac:spMkLst>
            <pc:docMk/>
            <pc:sldMk cId="4187687706" sldId="309"/>
            <ac:spMk id="24" creationId="{B0709C94-77F1-8890-B053-6C29E380F910}"/>
          </ac:spMkLst>
        </pc:spChg>
        <pc:graphicFrameChg chg="del">
          <ac:chgData name="Rasel Rahman" userId="b9d58502-35a2-480b-97aa-bca69342ed54" providerId="ADAL" clId="{EAADD817-EE3A-4171-AD00-DD6F8FD2D0FF}" dt="2025-01-26T17:35:45.613" v="0" actId="478"/>
          <ac:graphicFrameMkLst>
            <pc:docMk/>
            <pc:sldMk cId="4187687706" sldId="309"/>
            <ac:graphicFrameMk id="3" creationId="{358164F8-45CB-95CC-F621-0F79BE3A4A14}"/>
          </ac:graphicFrameMkLst>
        </pc:graphicFrameChg>
        <pc:graphicFrameChg chg="add del mod">
          <ac:chgData name="Rasel Rahman" userId="b9d58502-35a2-480b-97aa-bca69342ed54" providerId="ADAL" clId="{EAADD817-EE3A-4171-AD00-DD6F8FD2D0FF}" dt="2025-01-26T17:36:11.371" v="2" actId="478"/>
          <ac:graphicFrameMkLst>
            <pc:docMk/>
            <pc:sldMk cId="4187687706" sldId="309"/>
            <ac:graphicFrameMk id="4" creationId="{50A59428-6C0C-408A-52A7-6F4D8E050351}"/>
          </ac:graphicFrameMkLst>
        </pc:graphicFrameChg>
        <pc:picChg chg="add del mod">
          <ac:chgData name="Rasel Rahman" userId="b9d58502-35a2-480b-97aa-bca69342ed54" providerId="ADAL" clId="{EAADD817-EE3A-4171-AD00-DD6F8FD2D0FF}" dt="2025-01-26T17:36:34.233" v="7" actId="478"/>
          <ac:picMkLst>
            <pc:docMk/>
            <pc:sldMk cId="4187687706" sldId="309"/>
            <ac:picMk id="6" creationId="{8BF20590-670C-900B-95BA-57F4FFF7C7DD}"/>
          </ac:picMkLst>
        </pc:picChg>
        <pc:picChg chg="add del mod">
          <ac:chgData name="Rasel Rahman" userId="b9d58502-35a2-480b-97aa-bca69342ed54" providerId="ADAL" clId="{EAADD817-EE3A-4171-AD00-DD6F8FD2D0FF}" dt="2025-01-26T17:37:54.383" v="13" actId="478"/>
          <ac:picMkLst>
            <pc:docMk/>
            <pc:sldMk cId="4187687706" sldId="309"/>
            <ac:picMk id="8" creationId="{AD046DE7-3F05-9C2E-A309-4F79474AABAD}"/>
          </ac:picMkLst>
        </pc:picChg>
        <pc:picChg chg="add del mod ord">
          <ac:chgData name="Rasel Rahman" userId="b9d58502-35a2-480b-97aa-bca69342ed54" providerId="ADAL" clId="{EAADD817-EE3A-4171-AD00-DD6F8FD2D0FF}" dt="2025-01-26T17:40:21.817" v="36" actId="478"/>
          <ac:picMkLst>
            <pc:docMk/>
            <pc:sldMk cId="4187687706" sldId="309"/>
            <ac:picMk id="11" creationId="{761DD8E2-AF3F-022B-3AFC-494E47D9E0FE}"/>
          </ac:picMkLst>
        </pc:picChg>
        <pc:picChg chg="add del mod">
          <ac:chgData name="Rasel Rahman" userId="b9d58502-35a2-480b-97aa-bca69342ed54" providerId="ADAL" clId="{EAADD817-EE3A-4171-AD00-DD6F8FD2D0FF}" dt="2025-01-26T17:38:47.215" v="29"/>
          <ac:picMkLst>
            <pc:docMk/>
            <pc:sldMk cId="4187687706" sldId="309"/>
            <ac:picMk id="13" creationId="{6450C719-396E-220C-4150-56D6B0A9E5AF}"/>
          </ac:picMkLst>
        </pc:picChg>
        <pc:picChg chg="add del mod">
          <ac:chgData name="Rasel Rahman" userId="b9d58502-35a2-480b-97aa-bca69342ed54" providerId="ADAL" clId="{EAADD817-EE3A-4171-AD00-DD6F8FD2D0FF}" dt="2025-01-26T17:38:49.125" v="31" actId="478"/>
          <ac:picMkLst>
            <pc:docMk/>
            <pc:sldMk cId="4187687706" sldId="309"/>
            <ac:picMk id="15" creationId="{3D93941F-B0B1-08BB-9339-E88C65ADC305}"/>
          </ac:picMkLst>
        </pc:picChg>
        <pc:picChg chg="add mod">
          <ac:chgData name="Rasel Rahman" userId="b9d58502-35a2-480b-97aa-bca69342ed54" providerId="ADAL" clId="{EAADD817-EE3A-4171-AD00-DD6F8FD2D0FF}" dt="2025-01-27T04:34:43.275" v="1276" actId="1076"/>
          <ac:picMkLst>
            <pc:docMk/>
            <pc:sldMk cId="4187687706" sldId="309"/>
            <ac:picMk id="19" creationId="{F40CE632-9263-6E20-015D-2FF747BEEDB1}"/>
          </ac:picMkLst>
        </pc:picChg>
        <pc:cxnChg chg="add">
          <ac:chgData name="Rasel Rahman" userId="b9d58502-35a2-480b-97aa-bca69342ed54" providerId="ADAL" clId="{EAADD817-EE3A-4171-AD00-DD6F8FD2D0FF}" dt="2025-01-26T20:09:25.223" v="1268" actId="11529"/>
          <ac:cxnSpMkLst>
            <pc:docMk/>
            <pc:sldMk cId="4187687706" sldId="309"/>
            <ac:cxnSpMk id="26" creationId="{FCAD6196-B29F-6E79-B0AD-D46679F731BA}"/>
          </ac:cxnSpMkLst>
        </pc:cxnChg>
      </pc:sldChg>
      <pc:sldChg chg="addSp delSp modSp add mod">
        <pc:chgData name="Rasel Rahman" userId="b9d58502-35a2-480b-97aa-bca69342ed54" providerId="ADAL" clId="{EAADD817-EE3A-4171-AD00-DD6F8FD2D0FF}" dt="2025-01-26T20:11:17.400" v="1275" actId="1076"/>
        <pc:sldMkLst>
          <pc:docMk/>
          <pc:sldMk cId="3901746658" sldId="310"/>
        </pc:sldMkLst>
        <pc:spChg chg="mod">
          <ac:chgData name="Rasel Rahman" userId="b9d58502-35a2-480b-97aa-bca69342ed54" providerId="ADAL" clId="{EAADD817-EE3A-4171-AD00-DD6F8FD2D0FF}" dt="2025-01-26T20:11:05.803" v="1274" actId="207"/>
          <ac:spMkLst>
            <pc:docMk/>
            <pc:sldMk cId="3901746658" sldId="310"/>
            <ac:spMk id="2" creationId="{00000000-0000-0000-0000-000000000000}"/>
          </ac:spMkLst>
        </pc:spChg>
        <pc:spChg chg="del">
          <ac:chgData name="Rasel Rahman" userId="b9d58502-35a2-480b-97aa-bca69342ed54" providerId="ADAL" clId="{EAADD817-EE3A-4171-AD00-DD6F8FD2D0FF}" dt="2025-01-26T19:03:13.741" v="90" actId="478"/>
          <ac:spMkLst>
            <pc:docMk/>
            <pc:sldMk cId="3901746658" sldId="310"/>
            <ac:spMk id="20" creationId="{AE887ED1-2704-E834-095A-BB9892B09525}"/>
          </ac:spMkLst>
        </pc:spChg>
        <pc:spChg chg="mod">
          <ac:chgData name="Rasel Rahman" userId="b9d58502-35a2-480b-97aa-bca69342ed54" providerId="ADAL" clId="{EAADD817-EE3A-4171-AD00-DD6F8FD2D0FF}" dt="2025-01-26T19:03:30.552" v="100" actId="1076"/>
          <ac:spMkLst>
            <pc:docMk/>
            <pc:sldMk cId="3901746658" sldId="310"/>
            <ac:spMk id="22" creationId="{949079B6-1A24-2825-597D-241882EE7A20}"/>
          </ac:spMkLst>
        </pc:spChg>
        <pc:picChg chg="add mod">
          <ac:chgData name="Rasel Rahman" userId="b9d58502-35a2-480b-97aa-bca69342ed54" providerId="ADAL" clId="{EAADD817-EE3A-4171-AD00-DD6F8FD2D0FF}" dt="2025-01-26T19:03:10.318" v="89" actId="1076"/>
          <ac:picMkLst>
            <pc:docMk/>
            <pc:sldMk cId="3901746658" sldId="310"/>
            <ac:picMk id="4" creationId="{21984170-A698-1145-5257-15F3FC9A01F3}"/>
          </ac:picMkLst>
        </pc:picChg>
        <pc:picChg chg="add del mod">
          <ac:chgData name="Rasel Rahman" userId="b9d58502-35a2-480b-97aa-bca69342ed54" providerId="ADAL" clId="{EAADD817-EE3A-4171-AD00-DD6F8FD2D0FF}" dt="2025-01-26T19:57:28.867" v="1064" actId="21"/>
          <ac:picMkLst>
            <pc:docMk/>
            <pc:sldMk cId="3901746658" sldId="310"/>
            <ac:picMk id="6" creationId="{BD9A1450-10DA-E8E7-9F5D-FE070A42A061}"/>
          </ac:picMkLst>
        </pc:picChg>
        <pc:picChg chg="mod modCrop">
          <ac:chgData name="Rasel Rahman" userId="b9d58502-35a2-480b-97aa-bca69342ed54" providerId="ADAL" clId="{EAADD817-EE3A-4171-AD00-DD6F8FD2D0FF}" dt="2025-01-26T20:11:17.400" v="1275" actId="1076"/>
          <ac:picMkLst>
            <pc:docMk/>
            <pc:sldMk cId="3901746658" sldId="310"/>
            <ac:picMk id="19" creationId="{F40CE632-9263-6E20-015D-2FF747BEEDB1}"/>
          </ac:picMkLst>
        </pc:picChg>
      </pc:sldChg>
      <pc:sldChg chg="addSp delSp modSp add mod modAnim">
        <pc:chgData name="Rasel Rahman" userId="b9d58502-35a2-480b-97aa-bca69342ed54" providerId="ADAL" clId="{EAADD817-EE3A-4171-AD00-DD6F8FD2D0FF}" dt="2025-01-27T12:57:46.943" v="1278" actId="1076"/>
        <pc:sldMkLst>
          <pc:docMk/>
          <pc:sldMk cId="3071525886" sldId="311"/>
        </pc:sldMkLst>
        <pc:spChg chg="mod">
          <ac:chgData name="Rasel Rahman" userId="b9d58502-35a2-480b-97aa-bca69342ed54" providerId="ADAL" clId="{EAADD817-EE3A-4171-AD00-DD6F8FD2D0FF}" dt="2025-01-26T19:07:12.520" v="122" actId="20577"/>
          <ac:spMkLst>
            <pc:docMk/>
            <pc:sldMk cId="3071525886" sldId="311"/>
            <ac:spMk id="2" creationId="{00000000-0000-0000-0000-000000000000}"/>
          </ac:spMkLst>
        </pc:spChg>
        <pc:spChg chg="add mod">
          <ac:chgData name="Rasel Rahman" userId="b9d58502-35a2-480b-97aa-bca69342ed54" providerId="ADAL" clId="{EAADD817-EE3A-4171-AD00-DD6F8FD2D0FF}" dt="2025-01-26T19:21:05.127" v="272" actId="114"/>
          <ac:spMkLst>
            <pc:docMk/>
            <pc:sldMk cId="3071525886" sldId="311"/>
            <ac:spMk id="5" creationId="{FCEBC160-B093-7F50-2C10-DB9C6648B522}"/>
          </ac:spMkLst>
        </pc:spChg>
        <pc:spChg chg="add del mod">
          <ac:chgData name="Rasel Rahman" userId="b9d58502-35a2-480b-97aa-bca69342ed54" providerId="ADAL" clId="{EAADD817-EE3A-4171-AD00-DD6F8FD2D0FF}" dt="2025-01-26T19:17:37.053" v="236" actId="21"/>
          <ac:spMkLst>
            <pc:docMk/>
            <pc:sldMk cId="3071525886" sldId="311"/>
            <ac:spMk id="7" creationId="{F064F8F0-29FD-8FF2-1E95-26A0228FD8F8}"/>
          </ac:spMkLst>
        </pc:spChg>
        <pc:spChg chg="mod">
          <ac:chgData name="Rasel Rahman" userId="b9d58502-35a2-480b-97aa-bca69342ed54" providerId="ADAL" clId="{EAADD817-EE3A-4171-AD00-DD6F8FD2D0FF}" dt="2025-01-26T19:16:45.265" v="222" actId="1076"/>
          <ac:spMkLst>
            <pc:docMk/>
            <pc:sldMk cId="3071525886" sldId="311"/>
            <ac:spMk id="9" creationId="{A51ABE86-9106-1409-5F2A-B0B52154EDCC}"/>
          </ac:spMkLst>
        </pc:spChg>
        <pc:spChg chg="add del mod">
          <ac:chgData name="Rasel Rahman" userId="b9d58502-35a2-480b-97aa-bca69342ed54" providerId="ADAL" clId="{EAADD817-EE3A-4171-AD00-DD6F8FD2D0FF}" dt="2025-01-26T19:17:37.053" v="236" actId="21"/>
          <ac:spMkLst>
            <pc:docMk/>
            <pc:sldMk cId="3071525886" sldId="311"/>
            <ac:spMk id="10" creationId="{EF2AA77B-959B-07D3-D9A8-3E8488368700}"/>
          </ac:spMkLst>
        </pc:spChg>
        <pc:spChg chg="add del mod">
          <ac:chgData name="Rasel Rahman" userId="b9d58502-35a2-480b-97aa-bca69342ed54" providerId="ADAL" clId="{EAADD817-EE3A-4171-AD00-DD6F8FD2D0FF}" dt="2025-01-26T19:17:37.053" v="236" actId="21"/>
          <ac:spMkLst>
            <pc:docMk/>
            <pc:sldMk cId="3071525886" sldId="311"/>
            <ac:spMk id="12" creationId="{9236E29B-520D-B555-F8B4-05458AEF91CA}"/>
          </ac:spMkLst>
        </pc:spChg>
        <pc:spChg chg="add del mod">
          <ac:chgData name="Rasel Rahman" userId="b9d58502-35a2-480b-97aa-bca69342ed54" providerId="ADAL" clId="{EAADD817-EE3A-4171-AD00-DD6F8FD2D0FF}" dt="2025-01-26T19:17:37.053" v="236" actId="21"/>
          <ac:spMkLst>
            <pc:docMk/>
            <pc:sldMk cId="3071525886" sldId="311"/>
            <ac:spMk id="14" creationId="{90D3EF48-F316-BF13-4313-D07473C9946E}"/>
          </ac:spMkLst>
        </pc:spChg>
        <pc:spChg chg="add del mod">
          <ac:chgData name="Rasel Rahman" userId="b9d58502-35a2-480b-97aa-bca69342ed54" providerId="ADAL" clId="{EAADD817-EE3A-4171-AD00-DD6F8FD2D0FF}" dt="2025-01-26T19:17:37.053" v="236" actId="21"/>
          <ac:spMkLst>
            <pc:docMk/>
            <pc:sldMk cId="3071525886" sldId="311"/>
            <ac:spMk id="16" creationId="{4C3CA560-D8AF-32CD-8BEF-92CE24CE6C45}"/>
          </ac:spMkLst>
        </pc:spChg>
        <pc:spChg chg="del mod">
          <ac:chgData name="Rasel Rahman" userId="b9d58502-35a2-480b-97aa-bca69342ed54" providerId="ADAL" clId="{EAADD817-EE3A-4171-AD00-DD6F8FD2D0FF}" dt="2025-01-26T19:07:18.311" v="124" actId="478"/>
          <ac:spMkLst>
            <pc:docMk/>
            <pc:sldMk cId="3071525886" sldId="311"/>
            <ac:spMk id="17" creationId="{022113BB-E82E-6426-C09F-BD7E39B282BC}"/>
          </ac:spMkLst>
        </pc:spChg>
        <pc:spChg chg="add mod">
          <ac:chgData name="Rasel Rahman" userId="b9d58502-35a2-480b-97aa-bca69342ed54" providerId="ADAL" clId="{EAADD817-EE3A-4171-AD00-DD6F8FD2D0FF}" dt="2025-01-26T19:21:10.330" v="273" actId="114"/>
          <ac:spMkLst>
            <pc:docMk/>
            <pc:sldMk cId="3071525886" sldId="311"/>
            <ac:spMk id="20" creationId="{E0EDC281-0201-BD8B-C590-3C7002A183A5}"/>
          </ac:spMkLst>
        </pc:spChg>
        <pc:spChg chg="add del mod">
          <ac:chgData name="Rasel Rahman" userId="b9d58502-35a2-480b-97aa-bca69342ed54" providerId="ADAL" clId="{EAADD817-EE3A-4171-AD00-DD6F8FD2D0FF}" dt="2025-01-26T19:18:02.308" v="244" actId="478"/>
          <ac:spMkLst>
            <pc:docMk/>
            <pc:sldMk cId="3071525886" sldId="311"/>
            <ac:spMk id="21" creationId="{3C9677F2-AE44-0E9D-FCF0-62E531406446}"/>
          </ac:spMkLst>
        </pc:spChg>
        <pc:spChg chg="del">
          <ac:chgData name="Rasel Rahman" userId="b9d58502-35a2-480b-97aa-bca69342ed54" providerId="ADAL" clId="{EAADD817-EE3A-4171-AD00-DD6F8FD2D0FF}" dt="2025-01-26T19:07:24.247" v="127" actId="478"/>
          <ac:spMkLst>
            <pc:docMk/>
            <pc:sldMk cId="3071525886" sldId="311"/>
            <ac:spMk id="22" creationId="{949079B6-1A24-2825-597D-241882EE7A20}"/>
          </ac:spMkLst>
        </pc:spChg>
        <pc:spChg chg="add del mod">
          <ac:chgData name="Rasel Rahman" userId="b9d58502-35a2-480b-97aa-bca69342ed54" providerId="ADAL" clId="{EAADD817-EE3A-4171-AD00-DD6F8FD2D0FF}" dt="2025-01-26T19:17:48.984" v="239" actId="21"/>
          <ac:spMkLst>
            <pc:docMk/>
            <pc:sldMk cId="3071525886" sldId="311"/>
            <ac:spMk id="23" creationId="{5D9F3E52-9F43-0774-74EC-6224502D0FC5}"/>
          </ac:spMkLst>
        </pc:spChg>
        <pc:spChg chg="add del mod">
          <ac:chgData name="Rasel Rahman" userId="b9d58502-35a2-480b-97aa-bca69342ed54" providerId="ADAL" clId="{EAADD817-EE3A-4171-AD00-DD6F8FD2D0FF}" dt="2025-01-26T19:17:48.984" v="239" actId="21"/>
          <ac:spMkLst>
            <pc:docMk/>
            <pc:sldMk cId="3071525886" sldId="311"/>
            <ac:spMk id="24" creationId="{70F1F07C-470C-33BB-3FED-783D225541CF}"/>
          </ac:spMkLst>
        </pc:spChg>
        <pc:spChg chg="add del mod">
          <ac:chgData name="Rasel Rahman" userId="b9d58502-35a2-480b-97aa-bca69342ed54" providerId="ADAL" clId="{EAADD817-EE3A-4171-AD00-DD6F8FD2D0FF}" dt="2025-01-26T19:17:48.984" v="239" actId="21"/>
          <ac:spMkLst>
            <pc:docMk/>
            <pc:sldMk cId="3071525886" sldId="311"/>
            <ac:spMk id="25" creationId="{B1D12997-1CF8-7E93-5CC3-04D4D3245CC6}"/>
          </ac:spMkLst>
        </pc:spChg>
        <pc:spChg chg="add del mod">
          <ac:chgData name="Rasel Rahman" userId="b9d58502-35a2-480b-97aa-bca69342ed54" providerId="ADAL" clId="{EAADD817-EE3A-4171-AD00-DD6F8FD2D0FF}" dt="2025-01-26T19:17:48.984" v="239" actId="21"/>
          <ac:spMkLst>
            <pc:docMk/>
            <pc:sldMk cId="3071525886" sldId="311"/>
            <ac:spMk id="26" creationId="{921C143F-9FF2-0E03-4E7C-1297F8423023}"/>
          </ac:spMkLst>
        </pc:spChg>
        <pc:spChg chg="add del mod">
          <ac:chgData name="Rasel Rahman" userId="b9d58502-35a2-480b-97aa-bca69342ed54" providerId="ADAL" clId="{EAADD817-EE3A-4171-AD00-DD6F8FD2D0FF}" dt="2025-01-26T19:17:48.984" v="239" actId="21"/>
          <ac:spMkLst>
            <pc:docMk/>
            <pc:sldMk cId="3071525886" sldId="311"/>
            <ac:spMk id="27" creationId="{CFDB6CC5-D3B8-45A8-29FC-19740B4EA5D7}"/>
          </ac:spMkLst>
        </pc:spChg>
        <pc:spChg chg="add mod">
          <ac:chgData name="Rasel Rahman" userId="b9d58502-35a2-480b-97aa-bca69342ed54" providerId="ADAL" clId="{EAADD817-EE3A-4171-AD00-DD6F8FD2D0FF}" dt="2025-01-26T19:21:28.457" v="284"/>
          <ac:spMkLst>
            <pc:docMk/>
            <pc:sldMk cId="3071525886" sldId="311"/>
            <ac:spMk id="28" creationId="{BDD335A1-AC57-6196-7285-C38592826838}"/>
          </ac:spMkLst>
        </pc:spChg>
        <pc:spChg chg="add mod">
          <ac:chgData name="Rasel Rahman" userId="b9d58502-35a2-480b-97aa-bca69342ed54" providerId="ADAL" clId="{EAADD817-EE3A-4171-AD00-DD6F8FD2D0FF}" dt="2025-01-26T19:18:39.007" v="247" actId="3062"/>
          <ac:spMkLst>
            <pc:docMk/>
            <pc:sldMk cId="3071525886" sldId="311"/>
            <ac:spMk id="29" creationId="{D484875C-58F6-8313-6B00-4FCF9F9E9E0C}"/>
          </ac:spMkLst>
        </pc:spChg>
        <pc:spChg chg="add mod">
          <ac:chgData name="Rasel Rahman" userId="b9d58502-35a2-480b-97aa-bca69342ed54" providerId="ADAL" clId="{EAADD817-EE3A-4171-AD00-DD6F8FD2D0FF}" dt="2025-01-26T19:18:39.007" v="247" actId="3062"/>
          <ac:spMkLst>
            <pc:docMk/>
            <pc:sldMk cId="3071525886" sldId="311"/>
            <ac:spMk id="30" creationId="{8DF1249C-CC3C-06CB-8DDE-7D9D8C59DACB}"/>
          </ac:spMkLst>
        </pc:spChg>
        <pc:spChg chg="add mod">
          <ac:chgData name="Rasel Rahman" userId="b9d58502-35a2-480b-97aa-bca69342ed54" providerId="ADAL" clId="{EAADD817-EE3A-4171-AD00-DD6F8FD2D0FF}" dt="2025-01-26T19:18:39.007" v="247" actId="3062"/>
          <ac:spMkLst>
            <pc:docMk/>
            <pc:sldMk cId="3071525886" sldId="311"/>
            <ac:spMk id="31" creationId="{B8E60177-A79A-D9E0-3908-36838CA6844C}"/>
          </ac:spMkLst>
        </pc:spChg>
        <pc:spChg chg="add mod">
          <ac:chgData name="Rasel Rahman" userId="b9d58502-35a2-480b-97aa-bca69342ed54" providerId="ADAL" clId="{EAADD817-EE3A-4171-AD00-DD6F8FD2D0FF}" dt="2025-01-26T19:18:39.007" v="247" actId="3062"/>
          <ac:spMkLst>
            <pc:docMk/>
            <pc:sldMk cId="3071525886" sldId="311"/>
            <ac:spMk id="32" creationId="{6854D555-FF09-1036-F12B-5B69B6940AA3}"/>
          </ac:spMkLst>
        </pc:spChg>
        <pc:picChg chg="del">
          <ac:chgData name="Rasel Rahman" userId="b9d58502-35a2-480b-97aa-bca69342ed54" providerId="ADAL" clId="{EAADD817-EE3A-4171-AD00-DD6F8FD2D0FF}" dt="2025-01-26T19:07:21.734" v="126" actId="478"/>
          <ac:picMkLst>
            <pc:docMk/>
            <pc:sldMk cId="3071525886" sldId="311"/>
            <ac:picMk id="4" creationId="{21984170-A698-1145-5257-15F3FC9A01F3}"/>
          </ac:picMkLst>
        </pc:picChg>
        <pc:picChg chg="del">
          <ac:chgData name="Rasel Rahman" userId="b9d58502-35a2-480b-97aa-bca69342ed54" providerId="ADAL" clId="{EAADD817-EE3A-4171-AD00-DD6F8FD2D0FF}" dt="2025-01-26T19:07:19.751" v="125" actId="478"/>
          <ac:picMkLst>
            <pc:docMk/>
            <pc:sldMk cId="3071525886" sldId="311"/>
            <ac:picMk id="19" creationId="{F40CE632-9263-6E20-015D-2FF747BEEDB1}"/>
          </ac:picMkLst>
        </pc:picChg>
        <pc:picChg chg="add mod">
          <ac:chgData name="Rasel Rahman" userId="b9d58502-35a2-480b-97aa-bca69342ed54" providerId="ADAL" clId="{EAADD817-EE3A-4171-AD00-DD6F8FD2D0FF}" dt="2025-01-27T12:57:46.943" v="1278" actId="1076"/>
          <ac:picMkLst>
            <pc:docMk/>
            <pc:sldMk cId="3071525886" sldId="311"/>
            <ac:picMk id="33" creationId="{CC229CD9-3970-6D55-B913-06F68745CBDB}"/>
          </ac:picMkLst>
        </pc:picChg>
      </pc:sldChg>
      <pc:sldChg chg="addSp delSp modSp add mod">
        <pc:chgData name="Rasel Rahman" userId="b9d58502-35a2-480b-97aa-bca69342ed54" providerId="ADAL" clId="{EAADD817-EE3A-4171-AD00-DD6F8FD2D0FF}" dt="2025-01-26T19:56:13.779" v="1061" actId="114"/>
        <pc:sldMkLst>
          <pc:docMk/>
          <pc:sldMk cId="2263914310" sldId="312"/>
        </pc:sldMkLst>
        <pc:spChg chg="mod">
          <ac:chgData name="Rasel Rahman" userId="b9d58502-35a2-480b-97aa-bca69342ed54" providerId="ADAL" clId="{EAADD817-EE3A-4171-AD00-DD6F8FD2D0FF}" dt="2025-01-26T19:34:37.848" v="770" actId="2711"/>
          <ac:spMkLst>
            <pc:docMk/>
            <pc:sldMk cId="2263914310" sldId="312"/>
            <ac:spMk id="2" creationId="{00000000-0000-0000-0000-000000000000}"/>
          </ac:spMkLst>
        </pc:spChg>
        <pc:spChg chg="mod">
          <ac:chgData name="Rasel Rahman" userId="b9d58502-35a2-480b-97aa-bca69342ed54" providerId="ADAL" clId="{EAADD817-EE3A-4171-AD00-DD6F8FD2D0FF}" dt="2025-01-26T19:43:31.768" v="881" actId="12"/>
          <ac:spMkLst>
            <pc:docMk/>
            <pc:sldMk cId="2263914310" sldId="312"/>
            <ac:spMk id="6" creationId="{4002E23F-92B7-780D-F701-7DF076208755}"/>
          </ac:spMkLst>
        </pc:spChg>
        <pc:spChg chg="add mod">
          <ac:chgData name="Rasel Rahman" userId="b9d58502-35a2-480b-97aa-bca69342ed54" providerId="ADAL" clId="{EAADD817-EE3A-4171-AD00-DD6F8FD2D0FF}" dt="2025-01-26T19:43:31.768" v="881" actId="12"/>
          <ac:spMkLst>
            <pc:docMk/>
            <pc:sldMk cId="2263914310" sldId="312"/>
            <ac:spMk id="7" creationId="{52011BA1-96BE-3BF0-C8D6-C1937C716827}"/>
          </ac:spMkLst>
        </pc:spChg>
        <pc:spChg chg="add del mod">
          <ac:chgData name="Rasel Rahman" userId="b9d58502-35a2-480b-97aa-bca69342ed54" providerId="ADAL" clId="{EAADD817-EE3A-4171-AD00-DD6F8FD2D0FF}" dt="2025-01-26T19:28:39.998" v="505" actId="478"/>
          <ac:spMkLst>
            <pc:docMk/>
            <pc:sldMk cId="2263914310" sldId="312"/>
            <ac:spMk id="8" creationId="{5C0EE810-A9B9-EAF7-CD2D-7D3749819CE9}"/>
          </ac:spMkLst>
        </pc:spChg>
        <pc:spChg chg="del mod">
          <ac:chgData name="Rasel Rahman" userId="b9d58502-35a2-480b-97aa-bca69342ed54" providerId="ADAL" clId="{EAADD817-EE3A-4171-AD00-DD6F8FD2D0FF}" dt="2025-01-26T19:28:27.800" v="503" actId="478"/>
          <ac:spMkLst>
            <pc:docMk/>
            <pc:sldMk cId="2263914310" sldId="312"/>
            <ac:spMk id="9" creationId="{A51ABE86-9106-1409-5F2A-B0B52154EDCC}"/>
          </ac:spMkLst>
        </pc:spChg>
        <pc:spChg chg="add mod">
          <ac:chgData name="Rasel Rahman" userId="b9d58502-35a2-480b-97aa-bca69342ed54" providerId="ADAL" clId="{EAADD817-EE3A-4171-AD00-DD6F8FD2D0FF}" dt="2025-01-26T19:43:31.768" v="881" actId="12"/>
          <ac:spMkLst>
            <pc:docMk/>
            <pc:sldMk cId="2263914310" sldId="312"/>
            <ac:spMk id="11" creationId="{9A7B15E1-9E33-0050-ACA2-8DDF4F9A42E8}"/>
          </ac:spMkLst>
        </pc:spChg>
        <pc:spChg chg="add mod">
          <ac:chgData name="Rasel Rahman" userId="b9d58502-35a2-480b-97aa-bca69342ed54" providerId="ADAL" clId="{EAADD817-EE3A-4171-AD00-DD6F8FD2D0FF}" dt="2025-01-26T19:43:31.768" v="881" actId="12"/>
          <ac:spMkLst>
            <pc:docMk/>
            <pc:sldMk cId="2263914310" sldId="312"/>
            <ac:spMk id="13" creationId="{FF46BFB5-F2B1-9051-6F60-D71493CB2639}"/>
          </ac:spMkLst>
        </pc:spChg>
        <pc:spChg chg="add mod">
          <ac:chgData name="Rasel Rahman" userId="b9d58502-35a2-480b-97aa-bca69342ed54" providerId="ADAL" clId="{EAADD817-EE3A-4171-AD00-DD6F8FD2D0FF}" dt="2025-01-26T19:43:31.768" v="881" actId="12"/>
          <ac:spMkLst>
            <pc:docMk/>
            <pc:sldMk cId="2263914310" sldId="312"/>
            <ac:spMk id="15" creationId="{3A2AE225-5138-B6D5-2100-4EB8AF1A8E19}"/>
          </ac:spMkLst>
        </pc:spChg>
        <pc:spChg chg="del">
          <ac:chgData name="Rasel Rahman" userId="b9d58502-35a2-480b-97aa-bca69342ed54" providerId="ADAL" clId="{EAADD817-EE3A-4171-AD00-DD6F8FD2D0FF}" dt="2025-01-26T19:22:52.529" v="288" actId="478"/>
          <ac:spMkLst>
            <pc:docMk/>
            <pc:sldMk cId="2263914310" sldId="312"/>
            <ac:spMk id="17" creationId="{022113BB-E82E-6426-C09F-BD7E39B282BC}"/>
          </ac:spMkLst>
        </pc:spChg>
        <pc:spChg chg="add mod">
          <ac:chgData name="Rasel Rahman" userId="b9d58502-35a2-480b-97aa-bca69342ed54" providerId="ADAL" clId="{EAADD817-EE3A-4171-AD00-DD6F8FD2D0FF}" dt="2025-01-26T19:43:31.768" v="881" actId="12"/>
          <ac:spMkLst>
            <pc:docMk/>
            <pc:sldMk cId="2263914310" sldId="312"/>
            <ac:spMk id="18" creationId="{4D7E3CD7-D286-F0CE-CF0A-E92B7EF96877}"/>
          </ac:spMkLst>
        </pc:spChg>
        <pc:spChg chg="add mod">
          <ac:chgData name="Rasel Rahman" userId="b9d58502-35a2-480b-97aa-bca69342ed54" providerId="ADAL" clId="{EAADD817-EE3A-4171-AD00-DD6F8FD2D0FF}" dt="2025-01-26T19:44:05.720" v="886" actId="1076"/>
          <ac:spMkLst>
            <pc:docMk/>
            <pc:sldMk cId="2263914310" sldId="312"/>
            <ac:spMk id="21" creationId="{DD0B5F53-3748-DC2E-D0F6-709E934E3F80}"/>
          </ac:spMkLst>
        </pc:spChg>
        <pc:spChg chg="del">
          <ac:chgData name="Rasel Rahman" userId="b9d58502-35a2-480b-97aa-bca69342ed54" providerId="ADAL" clId="{EAADD817-EE3A-4171-AD00-DD6F8FD2D0FF}" dt="2025-01-26T19:22:55.702" v="289" actId="478"/>
          <ac:spMkLst>
            <pc:docMk/>
            <pc:sldMk cId="2263914310" sldId="312"/>
            <ac:spMk id="22" creationId="{949079B6-1A24-2825-597D-241882EE7A20}"/>
          </ac:spMkLst>
        </pc:spChg>
        <pc:spChg chg="add mod">
          <ac:chgData name="Rasel Rahman" userId="b9d58502-35a2-480b-97aa-bca69342ed54" providerId="ADAL" clId="{EAADD817-EE3A-4171-AD00-DD6F8FD2D0FF}" dt="2025-01-26T19:43:43.030" v="882" actId="1076"/>
          <ac:spMkLst>
            <pc:docMk/>
            <pc:sldMk cId="2263914310" sldId="312"/>
            <ac:spMk id="24" creationId="{09ACF770-BB97-A8E2-4D5E-613E9E125F8A}"/>
          </ac:spMkLst>
        </pc:spChg>
        <pc:spChg chg="add mod">
          <ac:chgData name="Rasel Rahman" userId="b9d58502-35a2-480b-97aa-bca69342ed54" providerId="ADAL" clId="{EAADD817-EE3A-4171-AD00-DD6F8FD2D0FF}" dt="2025-01-26T19:55:48.335" v="1057" actId="114"/>
          <ac:spMkLst>
            <pc:docMk/>
            <pc:sldMk cId="2263914310" sldId="312"/>
            <ac:spMk id="25" creationId="{982D46F6-A533-C18E-3D97-D4943156C106}"/>
          </ac:spMkLst>
        </pc:spChg>
        <pc:spChg chg="add mod">
          <ac:chgData name="Rasel Rahman" userId="b9d58502-35a2-480b-97aa-bca69342ed54" providerId="ADAL" clId="{EAADD817-EE3A-4171-AD00-DD6F8FD2D0FF}" dt="2025-01-26T19:55:45.657" v="1056" actId="114"/>
          <ac:spMkLst>
            <pc:docMk/>
            <pc:sldMk cId="2263914310" sldId="312"/>
            <ac:spMk id="26" creationId="{7A06D393-1617-5F06-8AB5-DE8AF1C38C82}"/>
          </ac:spMkLst>
        </pc:spChg>
        <pc:spChg chg="add mod">
          <ac:chgData name="Rasel Rahman" userId="b9d58502-35a2-480b-97aa-bca69342ed54" providerId="ADAL" clId="{EAADD817-EE3A-4171-AD00-DD6F8FD2D0FF}" dt="2025-01-26T19:56:13.779" v="1061" actId="114"/>
          <ac:spMkLst>
            <pc:docMk/>
            <pc:sldMk cId="2263914310" sldId="312"/>
            <ac:spMk id="28" creationId="{8D264174-6A29-587D-EF44-57872C28C81B}"/>
          </ac:spMkLst>
        </pc:spChg>
        <pc:spChg chg="add del mod">
          <ac:chgData name="Rasel Rahman" userId="b9d58502-35a2-480b-97aa-bca69342ed54" providerId="ADAL" clId="{EAADD817-EE3A-4171-AD00-DD6F8FD2D0FF}" dt="2025-01-26T19:52:49.986" v="1009"/>
          <ac:spMkLst>
            <pc:docMk/>
            <pc:sldMk cId="2263914310" sldId="312"/>
            <ac:spMk id="29" creationId="{40D09EBB-9B10-5C2A-9171-3FF8FDEBEDD8}"/>
          </ac:spMkLst>
        </pc:spChg>
        <pc:spChg chg="add mod">
          <ac:chgData name="Rasel Rahman" userId="b9d58502-35a2-480b-97aa-bca69342ed54" providerId="ADAL" clId="{EAADD817-EE3A-4171-AD00-DD6F8FD2D0FF}" dt="2025-01-26T19:56:08.856" v="1060" actId="14100"/>
          <ac:spMkLst>
            <pc:docMk/>
            <pc:sldMk cId="2263914310" sldId="312"/>
            <ac:spMk id="31" creationId="{662B8722-5C5A-5963-03C4-4AD1E7F42915}"/>
          </ac:spMkLst>
        </pc:spChg>
        <pc:spChg chg="add del mod">
          <ac:chgData name="Rasel Rahman" userId="b9d58502-35a2-480b-97aa-bca69342ed54" providerId="ADAL" clId="{EAADD817-EE3A-4171-AD00-DD6F8FD2D0FF}" dt="2025-01-26T19:52:49.986" v="1007" actId="478"/>
          <ac:spMkLst>
            <pc:docMk/>
            <pc:sldMk cId="2263914310" sldId="312"/>
            <ac:spMk id="32" creationId="{7D2F0848-D9BA-6A14-9288-59567DB90BF2}"/>
          </ac:spMkLst>
        </pc:spChg>
        <pc:spChg chg="add mod">
          <ac:chgData name="Rasel Rahman" userId="b9d58502-35a2-480b-97aa-bca69342ed54" providerId="ADAL" clId="{EAADD817-EE3A-4171-AD00-DD6F8FD2D0FF}" dt="2025-01-26T19:53:11.572" v="1015" actId="1076"/>
          <ac:spMkLst>
            <pc:docMk/>
            <pc:sldMk cId="2263914310" sldId="312"/>
            <ac:spMk id="34" creationId="{9CF574AA-C367-988F-23A2-B29E5FE469B2}"/>
          </ac:spMkLst>
        </pc:spChg>
        <pc:spChg chg="add mod">
          <ac:chgData name="Rasel Rahman" userId="b9d58502-35a2-480b-97aa-bca69342ed54" providerId="ADAL" clId="{EAADD817-EE3A-4171-AD00-DD6F8FD2D0FF}" dt="2025-01-26T19:53:16.713" v="1016" actId="1076"/>
          <ac:spMkLst>
            <pc:docMk/>
            <pc:sldMk cId="2263914310" sldId="312"/>
            <ac:spMk id="36" creationId="{657075CA-B0E6-E3DF-097E-EDCA10261600}"/>
          </ac:spMkLst>
        </pc:spChg>
        <pc:spChg chg="add mod">
          <ac:chgData name="Rasel Rahman" userId="b9d58502-35a2-480b-97aa-bca69342ed54" providerId="ADAL" clId="{EAADD817-EE3A-4171-AD00-DD6F8FD2D0FF}" dt="2025-01-26T19:55:15.906" v="1049" actId="113"/>
          <ac:spMkLst>
            <pc:docMk/>
            <pc:sldMk cId="2263914310" sldId="312"/>
            <ac:spMk id="38" creationId="{2BA87784-8941-8578-25B7-893F793A931D}"/>
          </ac:spMkLst>
        </pc:spChg>
        <pc:picChg chg="del">
          <ac:chgData name="Rasel Rahman" userId="b9d58502-35a2-480b-97aa-bca69342ed54" providerId="ADAL" clId="{EAADD817-EE3A-4171-AD00-DD6F8FD2D0FF}" dt="2025-01-26T19:22:50.141" v="287" actId="478"/>
          <ac:picMkLst>
            <pc:docMk/>
            <pc:sldMk cId="2263914310" sldId="312"/>
            <ac:picMk id="4" creationId="{21984170-A698-1145-5257-15F3FC9A01F3}"/>
          </ac:picMkLst>
        </pc:picChg>
        <pc:picChg chg="add del mod">
          <ac:chgData name="Rasel Rahman" userId="b9d58502-35a2-480b-97aa-bca69342ed54" providerId="ADAL" clId="{EAADD817-EE3A-4171-AD00-DD6F8FD2D0FF}" dt="2025-01-26T19:33:22.586" v="755" actId="478"/>
          <ac:picMkLst>
            <pc:docMk/>
            <pc:sldMk cId="2263914310" sldId="312"/>
            <ac:picMk id="5" creationId="{EDF573F0-0282-FA52-90BB-704CFA9C0899}"/>
          </ac:picMkLst>
        </pc:picChg>
        <pc:picChg chg="del">
          <ac:chgData name="Rasel Rahman" userId="b9d58502-35a2-480b-97aa-bca69342ed54" providerId="ADAL" clId="{EAADD817-EE3A-4171-AD00-DD6F8FD2D0FF}" dt="2025-01-26T19:22:48.608" v="286" actId="478"/>
          <ac:picMkLst>
            <pc:docMk/>
            <pc:sldMk cId="2263914310" sldId="312"/>
            <ac:picMk id="19" creationId="{F40CE632-9263-6E20-015D-2FF747BEEDB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4CFE4-32CD-428B-8EBB-0006FB4304A3}" type="datetimeFigureOut">
              <a:rPr lang="en-US" smtClean="0"/>
              <a:t>1/26/2025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64FF2-27AE-4CA6-BCBF-3C30BB33E284}" type="slidenum">
              <a:rPr lang="en-US" smtClean="0"/>
              <a:t>‹#›</a:t>
            </a:fld>
            <a:endParaRPr lang="en-US"/>
          </a:p>
        </p:txBody>
      </p:sp>
    </p:spTree>
    <p:extLst>
      <p:ext uri="{BB962C8B-B14F-4D97-AF65-F5344CB8AC3E}">
        <p14:creationId xmlns:p14="http://schemas.microsoft.com/office/powerpoint/2010/main" val="286331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864FF2-27AE-4CA6-BCBF-3C30BB33E284}" type="slidenum">
              <a:rPr lang="en-US" smtClean="0"/>
              <a:t>17</a:t>
            </a:fld>
            <a:endParaRPr lang="en-US"/>
          </a:p>
        </p:txBody>
      </p:sp>
    </p:spTree>
    <p:extLst>
      <p:ext uri="{BB962C8B-B14F-4D97-AF65-F5344CB8AC3E}">
        <p14:creationId xmlns:p14="http://schemas.microsoft.com/office/powerpoint/2010/main" val="59754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864FF2-27AE-4CA6-BCBF-3C30BB33E284}" type="slidenum">
              <a:rPr lang="en-US" smtClean="0"/>
              <a:t>18</a:t>
            </a:fld>
            <a:endParaRPr lang="en-US"/>
          </a:p>
        </p:txBody>
      </p:sp>
    </p:spTree>
    <p:extLst>
      <p:ext uri="{BB962C8B-B14F-4D97-AF65-F5344CB8AC3E}">
        <p14:creationId xmlns:p14="http://schemas.microsoft.com/office/powerpoint/2010/main" val="2104203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864FF2-27AE-4CA6-BCBF-3C30BB33E284}" type="slidenum">
              <a:rPr lang="en-US" smtClean="0"/>
              <a:t>42</a:t>
            </a:fld>
            <a:endParaRPr lang="en-US"/>
          </a:p>
        </p:txBody>
      </p:sp>
    </p:spTree>
    <p:extLst>
      <p:ext uri="{BB962C8B-B14F-4D97-AF65-F5344CB8AC3E}">
        <p14:creationId xmlns:p14="http://schemas.microsoft.com/office/powerpoint/2010/main" val="3958745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openclipart.org/detail/108577/math_sum"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openclipart.org/detail/108577/math_su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9.png"/><Relationship Id="rId4" Type="http://schemas.openxmlformats.org/officeDocument/2006/relationships/hyperlink" Target="https://openclipart.org/detail/108577/math_sum"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E07F2CF-AADC-48FD-A0D6-7195812DF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68" y="2231318"/>
            <a:ext cx="9144000" cy="44546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5800" y="21156"/>
            <a:ext cx="7772400" cy="1133520"/>
          </a:xfrm>
          <a:prstGeom prst="rect">
            <a:avLst/>
          </a:prstGeom>
          <a:solidFill>
            <a:srgbClr val="FF0000"/>
          </a:solidFill>
          <a:ln w="57150">
            <a:solidFill>
              <a:srgbClr val="228B2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i="1" dirty="0">
                <a:solidFill>
                  <a:srgbClr val="FFC000"/>
                </a:solidFill>
                <a:latin typeface="Times New Roman" panose="02020603050405020304" pitchFamily="18" charset="0"/>
                <a:cs typeface="Times New Roman" panose="02020603050405020304" pitchFamily="18" charset="0"/>
              </a:rPr>
              <a:t>Course Title</a:t>
            </a:r>
            <a:r>
              <a:rPr lang="en-US" sz="3200" i="1" dirty="0">
                <a:solidFill>
                  <a:srgbClr val="FFC000"/>
                </a:solidFill>
                <a:latin typeface="Times New Roman" panose="02020603050405020304" pitchFamily="18" charset="0"/>
                <a:cs typeface="Times New Roman" panose="02020603050405020304" pitchFamily="18" charset="0"/>
              </a:rPr>
              <a:t>: Computer Vision And Image Processing</a:t>
            </a:r>
            <a:endParaRPr sz="3200" i="1" dirty="0">
              <a:solidFill>
                <a:srgbClr val="FFC0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410905" y="1291204"/>
            <a:ext cx="4322190" cy="746518"/>
          </a:xfrm>
          <a:solidFill>
            <a:srgbClr val="7030A0"/>
          </a:solidFill>
          <a:ln w="38100">
            <a:solidFill>
              <a:schemeClr val="tx1"/>
            </a:solidFill>
          </a:ln>
        </p:spPr>
        <p:txBody>
          <a:bodyPr/>
          <a:lstStyle/>
          <a:p>
            <a:r>
              <a:rPr lang="en-US" b="1" i="1" dirty="0">
                <a:solidFill>
                  <a:srgbClr val="FFC000"/>
                </a:solidFill>
                <a:latin typeface="Times New Roman" panose="02020603050405020304" pitchFamily="18" charset="0"/>
                <a:cs typeface="Times New Roman" panose="02020603050405020304" pitchFamily="18" charset="0"/>
              </a:rPr>
              <a:t>Course Code</a:t>
            </a:r>
            <a:r>
              <a:rPr lang="en-US" i="1" dirty="0">
                <a:solidFill>
                  <a:srgbClr val="FFC000"/>
                </a:solidFill>
                <a:latin typeface="Times New Roman" panose="02020603050405020304" pitchFamily="18" charset="0"/>
                <a:cs typeface="Times New Roman" panose="02020603050405020304" pitchFamily="18" charset="0"/>
              </a:rPr>
              <a:t>: CSE-4117</a:t>
            </a:r>
          </a:p>
          <a:p>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grpId="0" nodeType="clickEffect">
                                  <p:stCondLst>
                                    <p:cond delay="0"/>
                                  </p:stCondLst>
                                  <p:childTnLst>
                                    <p:anim calcmode="discrete" valueType="str">
                                      <p:cBhvr override="childStyle">
                                        <p:cTn id="6"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1143000"/>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Steps in digital image processing</a:t>
            </a:r>
            <a:endParaRPr sz="4000" dirty="0">
              <a:latin typeface="Trebuchet MS" panose="020B0603020202020204" pitchFamily="34"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D7ED87E3-F9CC-EE43-AEBB-C015519A01F0}"/>
              </a:ext>
            </a:extLst>
          </p:cNvPr>
          <p:cNvPicPr>
            <a:picLocks noChangeAspect="1"/>
          </p:cNvPicPr>
          <p:nvPr/>
        </p:nvPicPr>
        <p:blipFill>
          <a:blip r:embed="rId2"/>
          <a:stretch>
            <a:fillRect/>
          </a:stretch>
        </p:blipFill>
        <p:spPr>
          <a:xfrm>
            <a:off x="281133" y="1591780"/>
            <a:ext cx="8862867" cy="4757194"/>
          </a:xfrm>
          <a:prstGeom prst="rect">
            <a:avLst/>
          </a:prstGeom>
        </p:spPr>
      </p:pic>
      <p:sp>
        <p:nvSpPr>
          <p:cNvPr id="7" name="TextBox 6">
            <a:extLst>
              <a:ext uri="{FF2B5EF4-FFF2-40B4-BE49-F238E27FC236}">
                <a16:creationId xmlns:a16="http://schemas.microsoft.com/office/drawing/2014/main" id="{C395265F-7F62-1BF2-76B2-F3A1B3C5C81D}"/>
              </a:ext>
            </a:extLst>
          </p:cNvPr>
          <p:cNvSpPr txBox="1"/>
          <p:nvPr/>
        </p:nvSpPr>
        <p:spPr>
          <a:xfrm>
            <a:off x="1640413" y="6413417"/>
            <a:ext cx="6144305" cy="646331"/>
          </a:xfrm>
          <a:prstGeom prst="rect">
            <a:avLst/>
          </a:prstGeom>
          <a:noFill/>
        </p:spPr>
        <p:txBody>
          <a:bodyPr wrap="square">
            <a:spAutoFit/>
          </a:bodyPr>
          <a:lstStyle/>
          <a:p>
            <a:r>
              <a:rPr lang="en-US" sz="1800" b="0" i="0" dirty="0">
                <a:solidFill>
                  <a:srgbClr val="242021"/>
                </a:solidFill>
                <a:effectLst/>
                <a:latin typeface="TimesTen-Roman"/>
              </a:rPr>
              <a:t>Figure 1.4 : Fundamental steps in digital image processing.</a:t>
            </a:r>
            <a:r>
              <a:rPr lang="en-US" dirty="0"/>
              <a:t> </a:t>
            </a:r>
            <a:br>
              <a:rPr lang="en-US" dirty="0"/>
            </a:br>
            <a:endParaRPr lang="en-US" dirty="0"/>
          </a:p>
        </p:txBody>
      </p:sp>
    </p:spTree>
    <p:extLst>
      <p:ext uri="{BB962C8B-B14F-4D97-AF65-F5344CB8AC3E}">
        <p14:creationId xmlns:p14="http://schemas.microsoft.com/office/powerpoint/2010/main" val="3661127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612" y="274638"/>
            <a:ext cx="8306101" cy="616613"/>
          </a:xfrm>
          <a:solidFill>
            <a:srgbClr val="00B050"/>
          </a:solidFill>
          <a:ln w="28575">
            <a:solidFill>
              <a:schemeClr val="tx1"/>
            </a:solidFill>
          </a:ln>
        </p:spPr>
        <p:txBody>
          <a:bodyPr>
            <a:noAutofit/>
          </a:bodyPr>
          <a:lstStyle/>
          <a:p>
            <a:r>
              <a:rPr lang="en-US" sz="4000" b="0" i="0" dirty="0">
                <a:solidFill>
                  <a:srgbClr val="242021"/>
                </a:solidFill>
                <a:effectLst/>
                <a:latin typeface="TimesTen-Roman"/>
              </a:rPr>
              <a:t>steps in digital image processing</a:t>
            </a:r>
            <a:endParaRPr sz="4000" dirty="0">
              <a:latin typeface="Trebuchet MS" panose="020B0603020202020204" pitchFamily="34"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F962EA07-9994-7004-C727-59E81BADAA95}"/>
              </a:ext>
            </a:extLst>
          </p:cNvPr>
          <p:cNvSpPr txBox="1"/>
          <p:nvPr/>
        </p:nvSpPr>
        <p:spPr>
          <a:xfrm>
            <a:off x="122168" y="1435054"/>
            <a:ext cx="8624404" cy="1107996"/>
          </a:xfrm>
          <a:prstGeom prst="rect">
            <a:avLst/>
          </a:prstGeom>
          <a:noFill/>
        </p:spPr>
        <p:txBody>
          <a:bodyPr wrap="square">
            <a:spAutoFit/>
          </a:bodyPr>
          <a:lstStyle/>
          <a:p>
            <a:r>
              <a:rPr lang="en-US" sz="2400" b="1" i="1" dirty="0">
                <a:solidFill>
                  <a:srgbClr val="242021"/>
                </a:solidFill>
                <a:effectLst/>
                <a:latin typeface="TimesTen-Italic"/>
              </a:rPr>
              <a:t>1. Image acquisition: </a:t>
            </a:r>
            <a:r>
              <a:rPr lang="en-US" sz="2400" b="0" i="0" dirty="0">
                <a:solidFill>
                  <a:srgbClr val="242021"/>
                </a:solidFill>
                <a:effectLst/>
                <a:latin typeface="TimesTen-Roman"/>
              </a:rPr>
              <a:t>is the first process in Fig</a:t>
            </a:r>
            <a:r>
              <a:rPr lang="en-US" sz="2400" dirty="0">
                <a:solidFill>
                  <a:srgbClr val="242021"/>
                </a:solidFill>
                <a:latin typeface="TimesTen-Roman"/>
              </a:rPr>
              <a:t> 1.4</a:t>
            </a:r>
            <a:r>
              <a:rPr lang="en-US" sz="2400" b="0" i="0" dirty="0">
                <a:solidFill>
                  <a:srgbClr val="242021"/>
                </a:solidFill>
                <a:effectLst/>
                <a:latin typeface="TimesTen-Roman"/>
              </a:rPr>
              <a:t>.  provide some hints regarding the origin of digital images. </a:t>
            </a:r>
            <a:br>
              <a:rPr lang="en-US" dirty="0"/>
            </a:br>
            <a:endParaRPr lang="en-US" dirty="0"/>
          </a:p>
        </p:txBody>
      </p:sp>
      <p:sp>
        <p:nvSpPr>
          <p:cNvPr id="8" name="TextBox 7">
            <a:extLst>
              <a:ext uri="{FF2B5EF4-FFF2-40B4-BE49-F238E27FC236}">
                <a16:creationId xmlns:a16="http://schemas.microsoft.com/office/drawing/2014/main" id="{70F270BE-E6D2-784E-C7F5-25BAEB0D435A}"/>
              </a:ext>
            </a:extLst>
          </p:cNvPr>
          <p:cNvSpPr txBox="1"/>
          <p:nvPr/>
        </p:nvSpPr>
        <p:spPr>
          <a:xfrm>
            <a:off x="59140" y="2608798"/>
            <a:ext cx="8750460" cy="1200329"/>
          </a:xfrm>
          <a:prstGeom prst="rect">
            <a:avLst/>
          </a:prstGeom>
          <a:noFill/>
        </p:spPr>
        <p:txBody>
          <a:bodyPr wrap="square">
            <a:spAutoFit/>
          </a:bodyPr>
          <a:lstStyle/>
          <a:p>
            <a:r>
              <a:rPr lang="en-US" sz="2400" b="1" i="1" dirty="0">
                <a:solidFill>
                  <a:srgbClr val="242021"/>
                </a:solidFill>
                <a:latin typeface="TimesTen-Italic"/>
              </a:rPr>
              <a:t>2. Image enhancement</a:t>
            </a:r>
            <a:r>
              <a:rPr lang="en-US" sz="2400" dirty="0">
                <a:solidFill>
                  <a:srgbClr val="242021"/>
                </a:solidFill>
                <a:latin typeface="TimesTen-Roman"/>
              </a:rPr>
              <a:t>: is the process of manipulating an image so the result is more suitable than the original for a specific application. </a:t>
            </a:r>
            <a:br>
              <a:rPr lang="en-US" sz="2400" b="1" i="1" dirty="0">
                <a:solidFill>
                  <a:srgbClr val="242021"/>
                </a:solidFill>
                <a:latin typeface="TimesTen-Italic"/>
              </a:rPr>
            </a:br>
            <a:endParaRPr lang="en-US" sz="2400" b="1" i="1" dirty="0">
              <a:solidFill>
                <a:srgbClr val="242021"/>
              </a:solidFill>
              <a:latin typeface="TimesTen-Italic"/>
            </a:endParaRPr>
          </a:p>
        </p:txBody>
      </p:sp>
      <p:sp>
        <p:nvSpPr>
          <p:cNvPr id="10" name="TextBox 9">
            <a:extLst>
              <a:ext uri="{FF2B5EF4-FFF2-40B4-BE49-F238E27FC236}">
                <a16:creationId xmlns:a16="http://schemas.microsoft.com/office/drawing/2014/main" id="{86D3A3E8-A66D-87E8-633A-3F3C358B6242}"/>
              </a:ext>
            </a:extLst>
          </p:cNvPr>
          <p:cNvSpPr txBox="1"/>
          <p:nvPr/>
        </p:nvSpPr>
        <p:spPr>
          <a:xfrm>
            <a:off x="122168" y="3809127"/>
            <a:ext cx="8144056" cy="1569660"/>
          </a:xfrm>
          <a:prstGeom prst="rect">
            <a:avLst/>
          </a:prstGeom>
          <a:noFill/>
        </p:spPr>
        <p:txBody>
          <a:bodyPr wrap="square">
            <a:spAutoFit/>
          </a:bodyPr>
          <a:lstStyle/>
          <a:p>
            <a:r>
              <a:rPr lang="en-US" sz="2400" b="1" i="1" dirty="0">
                <a:solidFill>
                  <a:srgbClr val="242021"/>
                </a:solidFill>
                <a:latin typeface="TimesTen-Italic"/>
              </a:rPr>
              <a:t>3. Image restoration </a:t>
            </a:r>
            <a:r>
              <a:rPr lang="en-US" sz="2400" dirty="0">
                <a:solidFill>
                  <a:srgbClr val="242021"/>
                </a:solidFill>
                <a:latin typeface="TimesTen-Roman"/>
              </a:rPr>
              <a:t>improves an image by using mathematical or probabilistic models to address degradation, making it an objective process. In contrast, image enhancement is subjective, focusing on human preferences for what looks better.</a:t>
            </a:r>
          </a:p>
        </p:txBody>
      </p:sp>
      <p:sp>
        <p:nvSpPr>
          <p:cNvPr id="12" name="TextBox 11">
            <a:extLst>
              <a:ext uri="{FF2B5EF4-FFF2-40B4-BE49-F238E27FC236}">
                <a16:creationId xmlns:a16="http://schemas.microsoft.com/office/drawing/2014/main" id="{1783EEBF-AFB0-391F-737D-032BF5B4AD4F}"/>
              </a:ext>
            </a:extLst>
          </p:cNvPr>
          <p:cNvSpPr txBox="1"/>
          <p:nvPr/>
        </p:nvSpPr>
        <p:spPr>
          <a:xfrm>
            <a:off x="122168" y="5557773"/>
            <a:ext cx="8453678" cy="1200329"/>
          </a:xfrm>
          <a:prstGeom prst="rect">
            <a:avLst/>
          </a:prstGeom>
          <a:noFill/>
        </p:spPr>
        <p:txBody>
          <a:bodyPr wrap="square">
            <a:spAutoFit/>
          </a:bodyPr>
          <a:lstStyle/>
          <a:p>
            <a:r>
              <a:rPr lang="en-US" sz="2400" b="1" i="1" dirty="0">
                <a:solidFill>
                  <a:srgbClr val="242021"/>
                </a:solidFill>
                <a:latin typeface="TimesTen-Italic"/>
              </a:rPr>
              <a:t>4. Color image processing </a:t>
            </a:r>
            <a:r>
              <a:rPr lang="en-US" sz="2400" dirty="0">
                <a:solidFill>
                  <a:srgbClr val="242021"/>
                </a:solidFill>
                <a:latin typeface="TimesTen-Roman"/>
              </a:rPr>
              <a:t>is essential due to the widespread use of digital images online and in applications like photography, medical imaging, and remote sensing.</a:t>
            </a:r>
          </a:p>
        </p:txBody>
      </p:sp>
    </p:spTree>
    <p:extLst>
      <p:ext uri="{BB962C8B-B14F-4D97-AF65-F5344CB8AC3E}">
        <p14:creationId xmlns:p14="http://schemas.microsoft.com/office/powerpoint/2010/main" val="2843755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612" y="274638"/>
            <a:ext cx="8306101" cy="616613"/>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Image Filtering /Enhancement</a:t>
            </a:r>
            <a:endParaRPr sz="4000" dirty="0">
              <a:latin typeface="Trebuchet MS" panose="020B0603020202020204" pitchFamily="34"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70F270BE-E6D2-784E-C7F5-25BAEB0D435A}"/>
              </a:ext>
            </a:extLst>
          </p:cNvPr>
          <p:cNvSpPr txBox="1"/>
          <p:nvPr/>
        </p:nvSpPr>
        <p:spPr>
          <a:xfrm>
            <a:off x="122168" y="1314394"/>
            <a:ext cx="8750460" cy="1569660"/>
          </a:xfrm>
          <a:prstGeom prst="rect">
            <a:avLst/>
          </a:prstGeom>
          <a:noFill/>
        </p:spPr>
        <p:txBody>
          <a:bodyPr wrap="square">
            <a:spAutoFit/>
          </a:bodyPr>
          <a:lstStyle/>
          <a:p>
            <a:r>
              <a:rPr lang="en-US" sz="2400" b="1" i="1" dirty="0">
                <a:solidFill>
                  <a:srgbClr val="242021"/>
                </a:solidFill>
                <a:latin typeface="TimesTen-Italic"/>
              </a:rPr>
              <a:t>5. </a:t>
            </a:r>
            <a:r>
              <a:rPr lang="en-US" sz="2400" b="1" dirty="0"/>
              <a:t>Wavelets </a:t>
            </a:r>
            <a:r>
              <a:rPr lang="en-US" sz="2400" dirty="0"/>
              <a:t>are a method used to analyze and process images at different levels of detail. This means they allow an image to be broken down into simpler, smaller parts that show less or more detail depending on the level.</a:t>
            </a:r>
            <a:endParaRPr lang="en-US" sz="2400" b="1" i="1" dirty="0">
              <a:solidFill>
                <a:srgbClr val="242021"/>
              </a:solidFill>
              <a:latin typeface="TimesTen-Italic"/>
            </a:endParaRPr>
          </a:p>
        </p:txBody>
      </p:sp>
      <p:sp>
        <p:nvSpPr>
          <p:cNvPr id="10" name="TextBox 9">
            <a:extLst>
              <a:ext uri="{FF2B5EF4-FFF2-40B4-BE49-F238E27FC236}">
                <a16:creationId xmlns:a16="http://schemas.microsoft.com/office/drawing/2014/main" id="{86D3A3E8-A66D-87E8-633A-3F3C358B6242}"/>
              </a:ext>
            </a:extLst>
          </p:cNvPr>
          <p:cNvSpPr txBox="1"/>
          <p:nvPr/>
        </p:nvSpPr>
        <p:spPr>
          <a:xfrm>
            <a:off x="181035" y="3217221"/>
            <a:ext cx="8144056" cy="1569660"/>
          </a:xfrm>
          <a:prstGeom prst="rect">
            <a:avLst/>
          </a:prstGeom>
          <a:noFill/>
        </p:spPr>
        <p:txBody>
          <a:bodyPr wrap="square">
            <a:spAutoFit/>
          </a:bodyPr>
          <a:lstStyle/>
          <a:p>
            <a:r>
              <a:rPr lang="en-US" sz="2400" b="1" i="1" dirty="0">
                <a:solidFill>
                  <a:srgbClr val="242021"/>
                </a:solidFill>
                <a:latin typeface="TimesTen-Italic"/>
              </a:rPr>
              <a:t>6. Compression, </a:t>
            </a:r>
            <a:r>
              <a:rPr lang="en-US" sz="2400" dirty="0"/>
              <a:t>as the name implies, deals with techniques for reducing the storage</a:t>
            </a:r>
          </a:p>
          <a:p>
            <a:r>
              <a:rPr lang="en-US" sz="2400" dirty="0"/>
              <a:t>required to save an image, or the bandwidth required to transmit it.</a:t>
            </a:r>
          </a:p>
        </p:txBody>
      </p:sp>
      <p:sp>
        <p:nvSpPr>
          <p:cNvPr id="12" name="TextBox 11">
            <a:extLst>
              <a:ext uri="{FF2B5EF4-FFF2-40B4-BE49-F238E27FC236}">
                <a16:creationId xmlns:a16="http://schemas.microsoft.com/office/drawing/2014/main" id="{1783EEBF-AFB0-391F-737D-032BF5B4AD4F}"/>
              </a:ext>
            </a:extLst>
          </p:cNvPr>
          <p:cNvSpPr txBox="1"/>
          <p:nvPr/>
        </p:nvSpPr>
        <p:spPr>
          <a:xfrm>
            <a:off x="181035" y="5013702"/>
            <a:ext cx="8453678" cy="1569660"/>
          </a:xfrm>
          <a:prstGeom prst="rect">
            <a:avLst/>
          </a:prstGeom>
          <a:noFill/>
        </p:spPr>
        <p:txBody>
          <a:bodyPr wrap="square">
            <a:spAutoFit/>
          </a:bodyPr>
          <a:lstStyle/>
          <a:p>
            <a:r>
              <a:rPr lang="en-US" sz="2400" b="1" i="1" dirty="0">
                <a:solidFill>
                  <a:srgbClr val="242021"/>
                </a:solidFill>
                <a:latin typeface="TimesTen-Italic"/>
              </a:rPr>
              <a:t>7. Morphological processing</a:t>
            </a:r>
            <a:r>
              <a:rPr lang="en-US" sz="2400" dirty="0"/>
              <a:t> focuses on extracting important components of an image that help describe its shape. This chapter shifts from image generation to analyzing and describing image features.</a:t>
            </a:r>
          </a:p>
        </p:txBody>
      </p:sp>
    </p:spTree>
    <p:extLst>
      <p:ext uri="{BB962C8B-B14F-4D97-AF65-F5344CB8AC3E}">
        <p14:creationId xmlns:p14="http://schemas.microsoft.com/office/powerpoint/2010/main" val="672321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612" y="274638"/>
            <a:ext cx="8306101" cy="616613"/>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Image Filtering /Enhancement</a:t>
            </a:r>
            <a:endParaRPr sz="4000" dirty="0">
              <a:latin typeface="Trebuchet MS" panose="020B0603020202020204" pitchFamily="34"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70F270BE-E6D2-784E-C7F5-25BAEB0D435A}"/>
              </a:ext>
            </a:extLst>
          </p:cNvPr>
          <p:cNvSpPr txBox="1"/>
          <p:nvPr/>
        </p:nvSpPr>
        <p:spPr>
          <a:xfrm>
            <a:off x="122168" y="1314394"/>
            <a:ext cx="8750460" cy="830997"/>
          </a:xfrm>
          <a:prstGeom prst="rect">
            <a:avLst/>
          </a:prstGeom>
          <a:noFill/>
        </p:spPr>
        <p:txBody>
          <a:bodyPr wrap="square">
            <a:spAutoFit/>
          </a:bodyPr>
          <a:lstStyle/>
          <a:p>
            <a:r>
              <a:rPr lang="en-US" sz="2400" b="1" i="1" dirty="0">
                <a:solidFill>
                  <a:srgbClr val="242021"/>
                </a:solidFill>
                <a:latin typeface="TimesTen-Italic"/>
              </a:rPr>
              <a:t>8 . </a:t>
            </a:r>
            <a:r>
              <a:rPr lang="en-US" sz="2400" b="1" dirty="0"/>
              <a:t>Segmentation </a:t>
            </a:r>
            <a:r>
              <a:rPr lang="en-US" sz="2400" dirty="0"/>
              <a:t>partitions an image into its constituent parts or objects. </a:t>
            </a:r>
            <a:endParaRPr lang="en-US" sz="2400" b="1" i="1" dirty="0">
              <a:solidFill>
                <a:srgbClr val="242021"/>
              </a:solidFill>
              <a:latin typeface="TimesTen-Italic"/>
            </a:endParaRPr>
          </a:p>
        </p:txBody>
      </p:sp>
      <p:sp>
        <p:nvSpPr>
          <p:cNvPr id="10" name="TextBox 9">
            <a:extLst>
              <a:ext uri="{FF2B5EF4-FFF2-40B4-BE49-F238E27FC236}">
                <a16:creationId xmlns:a16="http://schemas.microsoft.com/office/drawing/2014/main" id="{86D3A3E8-A66D-87E8-633A-3F3C358B6242}"/>
              </a:ext>
            </a:extLst>
          </p:cNvPr>
          <p:cNvSpPr txBox="1"/>
          <p:nvPr/>
        </p:nvSpPr>
        <p:spPr>
          <a:xfrm>
            <a:off x="122168" y="2705378"/>
            <a:ext cx="8144056" cy="1938992"/>
          </a:xfrm>
          <a:prstGeom prst="rect">
            <a:avLst/>
          </a:prstGeom>
          <a:noFill/>
        </p:spPr>
        <p:txBody>
          <a:bodyPr wrap="square">
            <a:spAutoFit/>
          </a:bodyPr>
          <a:lstStyle/>
          <a:p>
            <a:r>
              <a:rPr lang="en-US" sz="2400" b="1" i="1" dirty="0">
                <a:solidFill>
                  <a:srgbClr val="242021"/>
                </a:solidFill>
                <a:latin typeface="TimesTen-Italic"/>
              </a:rPr>
              <a:t>6. Feature Extraction, </a:t>
            </a:r>
            <a:r>
              <a:rPr lang="en-US" sz="2400" dirty="0"/>
              <a:t>almost always follows the output of a segmentation stage, which usually is raw pixel data, constituting either the boundary of a region (i.e., the set of pixels separating one image region from another) or all the points in the region itself. </a:t>
            </a:r>
          </a:p>
        </p:txBody>
      </p:sp>
      <p:sp>
        <p:nvSpPr>
          <p:cNvPr id="12" name="TextBox 11">
            <a:extLst>
              <a:ext uri="{FF2B5EF4-FFF2-40B4-BE49-F238E27FC236}">
                <a16:creationId xmlns:a16="http://schemas.microsoft.com/office/drawing/2014/main" id="{1783EEBF-AFB0-391F-737D-032BF5B4AD4F}"/>
              </a:ext>
            </a:extLst>
          </p:cNvPr>
          <p:cNvSpPr txBox="1"/>
          <p:nvPr/>
        </p:nvSpPr>
        <p:spPr>
          <a:xfrm>
            <a:off x="181035" y="5013702"/>
            <a:ext cx="8453678" cy="830997"/>
          </a:xfrm>
          <a:prstGeom prst="rect">
            <a:avLst/>
          </a:prstGeom>
          <a:noFill/>
        </p:spPr>
        <p:txBody>
          <a:bodyPr wrap="square">
            <a:spAutoFit/>
          </a:bodyPr>
          <a:lstStyle/>
          <a:p>
            <a:r>
              <a:rPr lang="en-US" sz="2400" b="1" i="1" dirty="0">
                <a:solidFill>
                  <a:srgbClr val="242021"/>
                </a:solidFill>
                <a:latin typeface="TimesTen-Italic"/>
              </a:rPr>
              <a:t>7. Image pattern classification</a:t>
            </a:r>
            <a:r>
              <a:rPr lang="en-US" sz="2400" dirty="0"/>
              <a:t> is the process that assigns a label (e.g., “vehicle”) to an object based on its feature descriptors. </a:t>
            </a:r>
          </a:p>
        </p:txBody>
      </p:sp>
    </p:spTree>
    <p:extLst>
      <p:ext uri="{BB962C8B-B14F-4D97-AF65-F5344CB8AC3E}">
        <p14:creationId xmlns:p14="http://schemas.microsoft.com/office/powerpoint/2010/main" val="2787436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612" y="274638"/>
            <a:ext cx="8306101" cy="616613"/>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Acquire Digital Image </a:t>
            </a:r>
            <a:endParaRPr sz="4000" dirty="0">
              <a:latin typeface="Trebuchet MS" panose="020B0603020202020204" pitchFamily="34" charset="0"/>
              <a:ea typeface="+mn-ea"/>
              <a:cs typeface="Times New Roman" panose="02020603050405020304" pitchFamily="18" charset="0"/>
            </a:endParaRPr>
          </a:p>
        </p:txBody>
      </p:sp>
      <p:pic>
        <p:nvPicPr>
          <p:cNvPr id="6" name="Picture 5">
            <a:extLst>
              <a:ext uri="{FF2B5EF4-FFF2-40B4-BE49-F238E27FC236}">
                <a16:creationId xmlns:a16="http://schemas.microsoft.com/office/drawing/2014/main" id="{64673E1F-98CE-60DD-A824-C76617417FB0}"/>
              </a:ext>
            </a:extLst>
          </p:cNvPr>
          <p:cNvPicPr>
            <a:picLocks noChangeAspect="1"/>
          </p:cNvPicPr>
          <p:nvPr/>
        </p:nvPicPr>
        <p:blipFill>
          <a:blip r:embed="rId2"/>
          <a:stretch>
            <a:fillRect/>
          </a:stretch>
        </p:blipFill>
        <p:spPr>
          <a:xfrm>
            <a:off x="166567" y="1181100"/>
            <a:ext cx="5180937" cy="4536794"/>
          </a:xfrm>
          <a:prstGeom prst="rect">
            <a:avLst/>
          </a:prstGeom>
        </p:spPr>
      </p:pic>
      <p:pic>
        <p:nvPicPr>
          <p:cNvPr id="9" name="Picture 8">
            <a:extLst>
              <a:ext uri="{FF2B5EF4-FFF2-40B4-BE49-F238E27FC236}">
                <a16:creationId xmlns:a16="http://schemas.microsoft.com/office/drawing/2014/main" id="{E52E5D2F-2640-098D-5243-F4EFC2183A25}"/>
              </a:ext>
            </a:extLst>
          </p:cNvPr>
          <p:cNvPicPr>
            <a:picLocks noChangeAspect="1"/>
          </p:cNvPicPr>
          <p:nvPr/>
        </p:nvPicPr>
        <p:blipFill rotWithShape="1">
          <a:blip r:embed="rId3"/>
          <a:srcRect t="4595"/>
          <a:stretch/>
        </p:blipFill>
        <p:spPr>
          <a:xfrm>
            <a:off x="5376983" y="1296363"/>
            <a:ext cx="3037812" cy="2847373"/>
          </a:xfrm>
          <a:prstGeom prst="rect">
            <a:avLst/>
          </a:prstGeom>
        </p:spPr>
      </p:pic>
      <p:sp>
        <p:nvSpPr>
          <p:cNvPr id="13" name="TextBox 12">
            <a:extLst>
              <a:ext uri="{FF2B5EF4-FFF2-40B4-BE49-F238E27FC236}">
                <a16:creationId xmlns:a16="http://schemas.microsoft.com/office/drawing/2014/main" id="{A23B5C98-AD35-1797-FF50-AF2F0B6B73C2}"/>
              </a:ext>
            </a:extLst>
          </p:cNvPr>
          <p:cNvSpPr txBox="1"/>
          <p:nvPr/>
        </p:nvSpPr>
        <p:spPr>
          <a:xfrm>
            <a:off x="0" y="5855755"/>
            <a:ext cx="11975276" cy="2031325"/>
          </a:xfrm>
          <a:prstGeom prst="rect">
            <a:avLst/>
          </a:prstGeom>
          <a:noFill/>
        </p:spPr>
        <p:txBody>
          <a:bodyPr wrap="square">
            <a:spAutoFit/>
          </a:bodyPr>
          <a:lstStyle/>
          <a:p>
            <a:r>
              <a:rPr lang="en-US" sz="1800" b="0" i="0" dirty="0">
                <a:solidFill>
                  <a:srgbClr val="242021"/>
                </a:solidFill>
                <a:effectLst/>
                <a:latin typeface="TimesTen-Roman"/>
              </a:rPr>
              <a:t>(a) Illumination (energy) source.   (b) A scene. (c) Imaging system.</a:t>
            </a:r>
          </a:p>
          <a:p>
            <a:r>
              <a:rPr lang="en-US" sz="1800" b="0" i="0" dirty="0">
                <a:solidFill>
                  <a:srgbClr val="242021"/>
                </a:solidFill>
                <a:effectLst/>
                <a:latin typeface="TimesTen-Roman"/>
              </a:rPr>
              <a:t>                                       </a:t>
            </a:r>
            <a:br>
              <a:rPr lang="en-US" sz="1800" b="0" i="0" dirty="0">
                <a:solidFill>
                  <a:srgbClr val="242021"/>
                </a:solidFill>
                <a:effectLst/>
                <a:latin typeface="TimesTen-Roman"/>
              </a:rPr>
            </a:br>
            <a:r>
              <a:rPr lang="en-US" sz="1800" b="0" i="0" dirty="0">
                <a:solidFill>
                  <a:srgbClr val="242021"/>
                </a:solidFill>
                <a:effectLst/>
                <a:latin typeface="TimesTen-Roman"/>
              </a:rPr>
              <a:t>                     (d) Projection of the scene onto the image plane. (e) Digitized image.</a:t>
            </a:r>
            <a:r>
              <a:rPr lang="en-US" dirty="0"/>
              <a:t> </a:t>
            </a:r>
            <a:br>
              <a:rPr lang="en-US" dirty="0"/>
            </a:br>
            <a:br>
              <a:rPr lang="en-US" dirty="0"/>
            </a:br>
            <a:r>
              <a:rPr lang="en-US" dirty="0"/>
              <a:t> </a:t>
            </a:r>
            <a:br>
              <a:rPr lang="en-US" dirty="0"/>
            </a:br>
            <a:r>
              <a:rPr lang="en-US" dirty="0"/>
              <a:t> </a:t>
            </a:r>
            <a:br>
              <a:rPr lang="en-US" dirty="0"/>
            </a:br>
            <a:endParaRPr lang="en-US" dirty="0"/>
          </a:p>
        </p:txBody>
      </p:sp>
      <p:sp>
        <p:nvSpPr>
          <p:cNvPr id="15" name="TextBox 14">
            <a:extLst>
              <a:ext uri="{FF2B5EF4-FFF2-40B4-BE49-F238E27FC236}">
                <a16:creationId xmlns:a16="http://schemas.microsoft.com/office/drawing/2014/main" id="{BCB7ADE7-A2FC-CBAC-6D08-711E9D397570}"/>
              </a:ext>
            </a:extLst>
          </p:cNvPr>
          <p:cNvSpPr txBox="1"/>
          <p:nvPr/>
        </p:nvSpPr>
        <p:spPr>
          <a:xfrm>
            <a:off x="2129742" y="1193262"/>
            <a:ext cx="520861" cy="369332"/>
          </a:xfrm>
          <a:prstGeom prst="rect">
            <a:avLst/>
          </a:prstGeom>
          <a:noFill/>
        </p:spPr>
        <p:txBody>
          <a:bodyPr wrap="square">
            <a:spAutoFit/>
          </a:bodyPr>
          <a:lstStyle/>
          <a:p>
            <a:r>
              <a:rPr lang="en-US" sz="1800" b="0" i="0" dirty="0">
                <a:solidFill>
                  <a:srgbClr val="242021"/>
                </a:solidFill>
                <a:effectLst/>
                <a:latin typeface="TimesTen-Roman"/>
              </a:rPr>
              <a:t>(a) </a:t>
            </a:r>
            <a:endParaRPr lang="en-US" dirty="0"/>
          </a:p>
        </p:txBody>
      </p:sp>
      <p:sp>
        <p:nvSpPr>
          <p:cNvPr id="17" name="TextBox 16">
            <a:extLst>
              <a:ext uri="{FF2B5EF4-FFF2-40B4-BE49-F238E27FC236}">
                <a16:creationId xmlns:a16="http://schemas.microsoft.com/office/drawing/2014/main" id="{E7FE3953-3562-7BED-D231-742E7D77C63C}"/>
              </a:ext>
            </a:extLst>
          </p:cNvPr>
          <p:cNvSpPr txBox="1"/>
          <p:nvPr/>
        </p:nvSpPr>
        <p:spPr>
          <a:xfrm>
            <a:off x="79756" y="4288949"/>
            <a:ext cx="497711" cy="369332"/>
          </a:xfrm>
          <a:prstGeom prst="rect">
            <a:avLst/>
          </a:prstGeom>
          <a:noFill/>
        </p:spPr>
        <p:txBody>
          <a:bodyPr wrap="square">
            <a:spAutoFit/>
          </a:bodyPr>
          <a:lstStyle/>
          <a:p>
            <a:r>
              <a:rPr lang="en-US" sz="1800" b="0" i="0" dirty="0">
                <a:solidFill>
                  <a:srgbClr val="242021"/>
                </a:solidFill>
                <a:effectLst/>
                <a:latin typeface="TimesTen-Roman"/>
              </a:rPr>
              <a:t>(b) </a:t>
            </a:r>
            <a:endParaRPr lang="en-US" dirty="0"/>
          </a:p>
        </p:txBody>
      </p:sp>
      <p:sp>
        <p:nvSpPr>
          <p:cNvPr id="19" name="TextBox 18">
            <a:extLst>
              <a:ext uri="{FF2B5EF4-FFF2-40B4-BE49-F238E27FC236}">
                <a16:creationId xmlns:a16="http://schemas.microsoft.com/office/drawing/2014/main" id="{9C018531-EAEE-9D09-F171-27314FBDDEBB}"/>
              </a:ext>
            </a:extLst>
          </p:cNvPr>
          <p:cNvSpPr txBox="1"/>
          <p:nvPr/>
        </p:nvSpPr>
        <p:spPr>
          <a:xfrm>
            <a:off x="2338087" y="4306839"/>
            <a:ext cx="625032" cy="369332"/>
          </a:xfrm>
          <a:prstGeom prst="rect">
            <a:avLst/>
          </a:prstGeom>
          <a:noFill/>
        </p:spPr>
        <p:txBody>
          <a:bodyPr wrap="square">
            <a:spAutoFit/>
          </a:bodyPr>
          <a:lstStyle/>
          <a:p>
            <a:r>
              <a:rPr lang="en-US" sz="1800" b="0" i="0" dirty="0">
                <a:solidFill>
                  <a:srgbClr val="242021"/>
                </a:solidFill>
                <a:effectLst/>
                <a:latin typeface="TimesTen-Roman"/>
              </a:rPr>
              <a:t>. (c)</a:t>
            </a:r>
            <a:endParaRPr lang="en-US" dirty="0"/>
          </a:p>
        </p:txBody>
      </p:sp>
      <p:sp>
        <p:nvSpPr>
          <p:cNvPr id="21" name="TextBox 20">
            <a:extLst>
              <a:ext uri="{FF2B5EF4-FFF2-40B4-BE49-F238E27FC236}">
                <a16:creationId xmlns:a16="http://schemas.microsoft.com/office/drawing/2014/main" id="{B6C968C2-5CB2-1DC5-9F62-8CA4CE10F1D1}"/>
              </a:ext>
            </a:extLst>
          </p:cNvPr>
          <p:cNvSpPr txBox="1"/>
          <p:nvPr/>
        </p:nvSpPr>
        <p:spPr>
          <a:xfrm>
            <a:off x="4303161" y="4630414"/>
            <a:ext cx="706055" cy="369332"/>
          </a:xfrm>
          <a:prstGeom prst="rect">
            <a:avLst/>
          </a:prstGeom>
          <a:noFill/>
        </p:spPr>
        <p:txBody>
          <a:bodyPr wrap="square">
            <a:spAutoFit/>
          </a:bodyPr>
          <a:lstStyle/>
          <a:p>
            <a:r>
              <a:rPr lang="en-US" sz="1800" b="0" i="0" dirty="0">
                <a:solidFill>
                  <a:srgbClr val="242021"/>
                </a:solidFill>
                <a:effectLst/>
                <a:latin typeface="TimesTen-Roman"/>
              </a:rPr>
              <a:t> (d) </a:t>
            </a:r>
            <a:endParaRPr lang="en-US" dirty="0"/>
          </a:p>
        </p:txBody>
      </p:sp>
      <p:sp>
        <p:nvSpPr>
          <p:cNvPr id="23" name="TextBox 22">
            <a:extLst>
              <a:ext uri="{FF2B5EF4-FFF2-40B4-BE49-F238E27FC236}">
                <a16:creationId xmlns:a16="http://schemas.microsoft.com/office/drawing/2014/main" id="{BA6B1D51-9015-9C12-F422-3470B369C351}"/>
              </a:ext>
            </a:extLst>
          </p:cNvPr>
          <p:cNvSpPr txBox="1"/>
          <p:nvPr/>
        </p:nvSpPr>
        <p:spPr>
          <a:xfrm>
            <a:off x="6785796" y="4225682"/>
            <a:ext cx="644656" cy="646331"/>
          </a:xfrm>
          <a:prstGeom prst="rect">
            <a:avLst/>
          </a:prstGeom>
          <a:noFill/>
        </p:spPr>
        <p:txBody>
          <a:bodyPr wrap="square">
            <a:spAutoFit/>
          </a:bodyPr>
          <a:lstStyle/>
          <a:p>
            <a:r>
              <a:rPr lang="en-US" sz="1800" b="0" i="0" dirty="0">
                <a:solidFill>
                  <a:srgbClr val="242021"/>
                </a:solidFill>
                <a:effectLst/>
                <a:latin typeface="TimesTen-Roman"/>
              </a:rPr>
              <a:t>(e) </a:t>
            </a:r>
            <a:r>
              <a:rPr lang="en-US" dirty="0"/>
              <a:t> </a:t>
            </a:r>
            <a:br>
              <a:rPr lang="en-US" dirty="0"/>
            </a:br>
            <a:endParaRPr lang="en-US" dirty="0"/>
          </a:p>
        </p:txBody>
      </p:sp>
    </p:spTree>
    <p:extLst>
      <p:ext uri="{BB962C8B-B14F-4D97-AF65-F5344CB8AC3E}">
        <p14:creationId xmlns:p14="http://schemas.microsoft.com/office/powerpoint/2010/main" val="2693268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612" y="274638"/>
            <a:ext cx="8306101" cy="616613"/>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Acquire Digital Image </a:t>
            </a:r>
            <a:endParaRPr sz="4000" dirty="0">
              <a:latin typeface="Trebuchet MS" panose="020B0603020202020204" pitchFamily="34" charset="0"/>
              <a:ea typeface="+mn-ea"/>
              <a:cs typeface="Times New Roman" panose="02020603050405020304" pitchFamily="18" charset="0"/>
            </a:endParaRPr>
          </a:p>
        </p:txBody>
      </p:sp>
      <p:sp>
        <p:nvSpPr>
          <p:cNvPr id="13" name="TextBox 12">
            <a:extLst>
              <a:ext uri="{FF2B5EF4-FFF2-40B4-BE49-F238E27FC236}">
                <a16:creationId xmlns:a16="http://schemas.microsoft.com/office/drawing/2014/main" id="{A23B5C98-AD35-1797-FF50-AF2F0B6B73C2}"/>
              </a:ext>
            </a:extLst>
          </p:cNvPr>
          <p:cNvSpPr txBox="1"/>
          <p:nvPr/>
        </p:nvSpPr>
        <p:spPr>
          <a:xfrm>
            <a:off x="-81023" y="5872862"/>
            <a:ext cx="11975276" cy="1477328"/>
          </a:xfrm>
          <a:prstGeom prst="rect">
            <a:avLst/>
          </a:prstGeom>
          <a:noFill/>
        </p:spPr>
        <p:txBody>
          <a:bodyPr wrap="square">
            <a:spAutoFit/>
          </a:bodyPr>
          <a:lstStyle/>
          <a:p>
            <a:r>
              <a:rPr lang="en-US" sz="1800" b="0" i="0" dirty="0">
                <a:solidFill>
                  <a:srgbClr val="242021"/>
                </a:solidFill>
                <a:effectLst/>
                <a:latin typeface="TimesTen-Roman"/>
              </a:rPr>
              <a:t>(a) Continuous image. (b) A scan line showing intensity variations along line AB in the continuous</a:t>
            </a:r>
          </a:p>
          <a:p>
            <a:r>
              <a:rPr lang="en-US" sz="1800" b="0" i="0" dirty="0">
                <a:solidFill>
                  <a:srgbClr val="242021"/>
                </a:solidFill>
                <a:effectLst/>
                <a:latin typeface="TimesTen-Roman"/>
              </a:rPr>
              <a:t> image. (c) Sampling and quantization.  d) Digital scan line. (The black border in (a) is included for</a:t>
            </a:r>
          </a:p>
          <a:p>
            <a:r>
              <a:rPr lang="en-US" sz="1800" b="0" i="0" dirty="0">
                <a:solidFill>
                  <a:srgbClr val="242021"/>
                </a:solidFill>
                <a:effectLst/>
                <a:latin typeface="TimesTen-Roman"/>
              </a:rPr>
              <a:t>clarity. It is not part of the image).</a:t>
            </a:r>
            <a:r>
              <a:rPr lang="en-US" dirty="0"/>
              <a:t> </a:t>
            </a:r>
            <a:br>
              <a:rPr lang="en-US" dirty="0"/>
            </a:br>
            <a:r>
              <a:rPr lang="en-US" dirty="0"/>
              <a:t> </a:t>
            </a:r>
            <a:br>
              <a:rPr lang="en-US" dirty="0"/>
            </a:br>
            <a:endParaRPr lang="en-US" dirty="0"/>
          </a:p>
        </p:txBody>
      </p:sp>
      <p:sp>
        <p:nvSpPr>
          <p:cNvPr id="4" name="TextBox 3">
            <a:extLst>
              <a:ext uri="{FF2B5EF4-FFF2-40B4-BE49-F238E27FC236}">
                <a16:creationId xmlns:a16="http://schemas.microsoft.com/office/drawing/2014/main" id="{0395A7A7-971D-8064-F69A-28D7DEBBB3ED}"/>
              </a:ext>
            </a:extLst>
          </p:cNvPr>
          <p:cNvSpPr txBox="1"/>
          <p:nvPr/>
        </p:nvSpPr>
        <p:spPr>
          <a:xfrm>
            <a:off x="208346" y="855090"/>
            <a:ext cx="6018834" cy="646331"/>
          </a:xfrm>
          <a:prstGeom prst="rect">
            <a:avLst/>
          </a:prstGeom>
          <a:noFill/>
        </p:spPr>
        <p:txBody>
          <a:bodyPr wrap="square">
            <a:spAutoFit/>
          </a:bodyPr>
          <a:lstStyle/>
          <a:p>
            <a:r>
              <a:rPr lang="en-US" sz="1800" b="0" i="0" dirty="0">
                <a:solidFill>
                  <a:srgbClr val="242021"/>
                </a:solidFill>
                <a:effectLst/>
                <a:latin typeface="TimesTen-Roman"/>
              </a:rPr>
              <a:t>Digitizing the coordinate values is called </a:t>
            </a:r>
            <a:r>
              <a:rPr lang="en-US" sz="1800" b="0" i="1" dirty="0">
                <a:solidFill>
                  <a:srgbClr val="242021"/>
                </a:solidFill>
                <a:effectLst/>
                <a:latin typeface="TimesTen-Italic"/>
              </a:rPr>
              <a:t>sampling</a:t>
            </a:r>
            <a:r>
              <a:rPr lang="en-US" dirty="0"/>
              <a:t> </a:t>
            </a:r>
            <a:br>
              <a:rPr lang="en-US" dirty="0"/>
            </a:br>
            <a:endParaRPr lang="en-US" dirty="0"/>
          </a:p>
        </p:txBody>
      </p:sp>
      <p:sp>
        <p:nvSpPr>
          <p:cNvPr id="7" name="TextBox 6">
            <a:extLst>
              <a:ext uri="{FF2B5EF4-FFF2-40B4-BE49-F238E27FC236}">
                <a16:creationId xmlns:a16="http://schemas.microsoft.com/office/drawing/2014/main" id="{7B9F1969-3A14-1849-7372-DFB029D8C1EF}"/>
              </a:ext>
            </a:extLst>
          </p:cNvPr>
          <p:cNvSpPr txBox="1"/>
          <p:nvPr/>
        </p:nvSpPr>
        <p:spPr>
          <a:xfrm>
            <a:off x="219921" y="1155309"/>
            <a:ext cx="6018834" cy="646331"/>
          </a:xfrm>
          <a:prstGeom prst="rect">
            <a:avLst/>
          </a:prstGeom>
          <a:noFill/>
        </p:spPr>
        <p:txBody>
          <a:bodyPr wrap="square">
            <a:spAutoFit/>
          </a:bodyPr>
          <a:lstStyle/>
          <a:p>
            <a:r>
              <a:rPr lang="en-US" sz="1800" b="0" i="0" dirty="0">
                <a:solidFill>
                  <a:srgbClr val="242021"/>
                </a:solidFill>
                <a:effectLst/>
                <a:latin typeface="TimesTen-Roman"/>
              </a:rPr>
              <a:t>Digitizing the amplitude values is called </a:t>
            </a:r>
            <a:r>
              <a:rPr lang="en-US" sz="1800" b="0" i="1" dirty="0">
                <a:solidFill>
                  <a:srgbClr val="242021"/>
                </a:solidFill>
                <a:effectLst/>
                <a:latin typeface="TimesTen-Italic"/>
              </a:rPr>
              <a:t>quantization</a:t>
            </a:r>
            <a:r>
              <a:rPr lang="en-US" sz="1800" b="0" i="0" dirty="0">
                <a:solidFill>
                  <a:srgbClr val="242021"/>
                </a:solidFill>
                <a:effectLst/>
                <a:latin typeface="TimesTen-Roman"/>
              </a:rPr>
              <a:t>.</a:t>
            </a:r>
            <a:r>
              <a:rPr lang="en-US" dirty="0"/>
              <a:t> </a:t>
            </a:r>
            <a:br>
              <a:rPr lang="en-US" dirty="0"/>
            </a:br>
            <a:endParaRPr lang="en-US" dirty="0"/>
          </a:p>
        </p:txBody>
      </p:sp>
      <p:pic>
        <p:nvPicPr>
          <p:cNvPr id="10" name="Picture 9">
            <a:extLst>
              <a:ext uri="{FF2B5EF4-FFF2-40B4-BE49-F238E27FC236}">
                <a16:creationId xmlns:a16="http://schemas.microsoft.com/office/drawing/2014/main" id="{13F8AB01-AC5C-59D2-4591-4F20A2FB0795}"/>
              </a:ext>
            </a:extLst>
          </p:cNvPr>
          <p:cNvPicPr>
            <a:picLocks noChangeAspect="1"/>
          </p:cNvPicPr>
          <p:nvPr/>
        </p:nvPicPr>
        <p:blipFill>
          <a:blip r:embed="rId2"/>
          <a:stretch>
            <a:fillRect/>
          </a:stretch>
        </p:blipFill>
        <p:spPr>
          <a:xfrm>
            <a:off x="809974" y="1549803"/>
            <a:ext cx="6724650" cy="4161311"/>
          </a:xfrm>
          <a:prstGeom prst="rect">
            <a:avLst/>
          </a:prstGeom>
        </p:spPr>
      </p:pic>
      <p:sp>
        <p:nvSpPr>
          <p:cNvPr id="15" name="TextBox 14">
            <a:extLst>
              <a:ext uri="{FF2B5EF4-FFF2-40B4-BE49-F238E27FC236}">
                <a16:creationId xmlns:a16="http://schemas.microsoft.com/office/drawing/2014/main" id="{BCB7ADE7-A2FC-CBAC-6D08-711E9D397570}"/>
              </a:ext>
            </a:extLst>
          </p:cNvPr>
          <p:cNvSpPr txBox="1"/>
          <p:nvPr/>
        </p:nvSpPr>
        <p:spPr>
          <a:xfrm>
            <a:off x="2126583" y="1686199"/>
            <a:ext cx="520861" cy="369332"/>
          </a:xfrm>
          <a:prstGeom prst="rect">
            <a:avLst/>
          </a:prstGeom>
          <a:noFill/>
        </p:spPr>
        <p:txBody>
          <a:bodyPr wrap="square">
            <a:spAutoFit/>
          </a:bodyPr>
          <a:lstStyle/>
          <a:p>
            <a:r>
              <a:rPr lang="en-US" sz="1800" b="0" i="0" dirty="0">
                <a:solidFill>
                  <a:srgbClr val="FF0000"/>
                </a:solidFill>
                <a:effectLst/>
                <a:latin typeface="TimesTen-Roman"/>
              </a:rPr>
              <a:t>(a) </a:t>
            </a:r>
            <a:endParaRPr lang="en-US" dirty="0">
              <a:solidFill>
                <a:srgbClr val="FF0000"/>
              </a:solidFill>
            </a:endParaRPr>
          </a:p>
        </p:txBody>
      </p:sp>
      <p:sp>
        <p:nvSpPr>
          <p:cNvPr id="17" name="TextBox 16">
            <a:extLst>
              <a:ext uri="{FF2B5EF4-FFF2-40B4-BE49-F238E27FC236}">
                <a16:creationId xmlns:a16="http://schemas.microsoft.com/office/drawing/2014/main" id="{E7FE3953-3562-7BED-D231-742E7D77C63C}"/>
              </a:ext>
            </a:extLst>
          </p:cNvPr>
          <p:cNvSpPr txBox="1"/>
          <p:nvPr/>
        </p:nvSpPr>
        <p:spPr>
          <a:xfrm>
            <a:off x="5249120" y="3283253"/>
            <a:ext cx="497711" cy="369332"/>
          </a:xfrm>
          <a:prstGeom prst="rect">
            <a:avLst/>
          </a:prstGeom>
          <a:noFill/>
        </p:spPr>
        <p:txBody>
          <a:bodyPr wrap="square">
            <a:spAutoFit/>
          </a:bodyPr>
          <a:lstStyle/>
          <a:p>
            <a:r>
              <a:rPr lang="en-US" sz="1800" b="0" i="0" dirty="0">
                <a:solidFill>
                  <a:srgbClr val="FF0000"/>
                </a:solidFill>
                <a:effectLst/>
                <a:latin typeface="TimesTen-Roman"/>
              </a:rPr>
              <a:t>(b) </a:t>
            </a:r>
            <a:endParaRPr lang="en-US" dirty="0">
              <a:solidFill>
                <a:srgbClr val="FF0000"/>
              </a:solidFill>
            </a:endParaRPr>
          </a:p>
        </p:txBody>
      </p:sp>
      <p:sp>
        <p:nvSpPr>
          <p:cNvPr id="19" name="TextBox 18">
            <a:extLst>
              <a:ext uri="{FF2B5EF4-FFF2-40B4-BE49-F238E27FC236}">
                <a16:creationId xmlns:a16="http://schemas.microsoft.com/office/drawing/2014/main" id="{9C018531-EAEE-9D09-F171-27314FBDDEBB}"/>
              </a:ext>
            </a:extLst>
          </p:cNvPr>
          <p:cNvSpPr txBox="1"/>
          <p:nvPr/>
        </p:nvSpPr>
        <p:spPr>
          <a:xfrm>
            <a:off x="782416" y="4687029"/>
            <a:ext cx="625032" cy="369332"/>
          </a:xfrm>
          <a:prstGeom prst="rect">
            <a:avLst/>
          </a:prstGeom>
          <a:noFill/>
        </p:spPr>
        <p:txBody>
          <a:bodyPr wrap="square">
            <a:spAutoFit/>
          </a:bodyPr>
          <a:lstStyle/>
          <a:p>
            <a:r>
              <a:rPr lang="en-US" sz="1800" b="0" i="0" dirty="0">
                <a:solidFill>
                  <a:srgbClr val="FF0000"/>
                </a:solidFill>
                <a:effectLst/>
                <a:latin typeface="TimesTen-Roman"/>
              </a:rPr>
              <a:t>. (c)</a:t>
            </a:r>
            <a:endParaRPr lang="en-US" dirty="0">
              <a:solidFill>
                <a:srgbClr val="FF0000"/>
              </a:solidFill>
            </a:endParaRPr>
          </a:p>
        </p:txBody>
      </p:sp>
      <p:sp>
        <p:nvSpPr>
          <p:cNvPr id="21" name="TextBox 20">
            <a:extLst>
              <a:ext uri="{FF2B5EF4-FFF2-40B4-BE49-F238E27FC236}">
                <a16:creationId xmlns:a16="http://schemas.microsoft.com/office/drawing/2014/main" id="{B6C968C2-5CB2-1DC5-9F62-8CA4CE10F1D1}"/>
              </a:ext>
            </a:extLst>
          </p:cNvPr>
          <p:cNvSpPr txBox="1"/>
          <p:nvPr/>
        </p:nvSpPr>
        <p:spPr>
          <a:xfrm>
            <a:off x="5393803" y="5422656"/>
            <a:ext cx="706055" cy="369332"/>
          </a:xfrm>
          <a:prstGeom prst="rect">
            <a:avLst/>
          </a:prstGeom>
          <a:noFill/>
        </p:spPr>
        <p:txBody>
          <a:bodyPr wrap="square">
            <a:spAutoFit/>
          </a:bodyPr>
          <a:lstStyle/>
          <a:p>
            <a:r>
              <a:rPr lang="en-US" sz="1800" b="0" i="0" dirty="0">
                <a:solidFill>
                  <a:srgbClr val="FF0000"/>
                </a:solidFill>
                <a:effectLst/>
                <a:latin typeface="TimesTen-Roman"/>
              </a:rPr>
              <a:t> (d) </a:t>
            </a:r>
            <a:endParaRPr lang="en-US" dirty="0">
              <a:solidFill>
                <a:srgbClr val="FF0000"/>
              </a:solidFill>
            </a:endParaRPr>
          </a:p>
        </p:txBody>
      </p:sp>
    </p:spTree>
    <p:extLst>
      <p:ext uri="{BB962C8B-B14F-4D97-AF65-F5344CB8AC3E}">
        <p14:creationId xmlns:p14="http://schemas.microsoft.com/office/powerpoint/2010/main" val="839399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612" y="274638"/>
            <a:ext cx="8306101" cy="616613"/>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Acquire Digital Image </a:t>
            </a:r>
            <a:endParaRPr sz="4000" dirty="0">
              <a:latin typeface="Trebuchet MS" panose="020B0603020202020204" pitchFamily="34" charset="0"/>
              <a:ea typeface="+mn-ea"/>
              <a:cs typeface="Times New Roman" panose="02020603050405020304" pitchFamily="18" charset="0"/>
            </a:endParaRPr>
          </a:p>
        </p:txBody>
      </p:sp>
      <p:sp>
        <p:nvSpPr>
          <p:cNvPr id="13" name="TextBox 12">
            <a:extLst>
              <a:ext uri="{FF2B5EF4-FFF2-40B4-BE49-F238E27FC236}">
                <a16:creationId xmlns:a16="http://schemas.microsoft.com/office/drawing/2014/main" id="{A23B5C98-AD35-1797-FF50-AF2F0B6B73C2}"/>
              </a:ext>
            </a:extLst>
          </p:cNvPr>
          <p:cNvSpPr txBox="1"/>
          <p:nvPr/>
        </p:nvSpPr>
        <p:spPr>
          <a:xfrm>
            <a:off x="1967696" y="5562708"/>
            <a:ext cx="5208608" cy="646331"/>
          </a:xfrm>
          <a:prstGeom prst="rect">
            <a:avLst/>
          </a:prstGeom>
          <a:noFill/>
        </p:spPr>
        <p:txBody>
          <a:bodyPr wrap="square">
            <a:spAutoFit/>
          </a:bodyPr>
          <a:lstStyle/>
          <a:p>
            <a:r>
              <a:rPr lang="en-US" sz="1800" b="0" i="0" dirty="0">
                <a:solidFill>
                  <a:srgbClr val="242021"/>
                </a:solidFill>
                <a:effectLst/>
                <a:latin typeface="TimesTen-Roman"/>
              </a:rPr>
              <a:t>(a) Continuous image projected onto a sensor array.</a:t>
            </a:r>
            <a:r>
              <a:rPr lang="en-US" dirty="0"/>
              <a:t> </a:t>
            </a:r>
            <a:br>
              <a:rPr lang="en-US" dirty="0"/>
            </a:br>
            <a:r>
              <a:rPr lang="en-US" sz="1800" b="0" i="0" dirty="0">
                <a:solidFill>
                  <a:srgbClr val="242021"/>
                </a:solidFill>
                <a:effectLst/>
                <a:latin typeface="TimesTen-Roman"/>
              </a:rPr>
              <a:t>(b) Result of image sampling and quantization.</a:t>
            </a:r>
            <a:r>
              <a:rPr lang="en-US" dirty="0"/>
              <a:t> </a:t>
            </a:r>
            <a:endParaRPr lang="en-US" sz="1800" b="0" i="0" dirty="0">
              <a:solidFill>
                <a:srgbClr val="242021"/>
              </a:solidFill>
              <a:effectLst/>
              <a:latin typeface="TimesTen-Roman"/>
            </a:endParaRPr>
          </a:p>
        </p:txBody>
      </p:sp>
      <p:sp>
        <p:nvSpPr>
          <p:cNvPr id="17" name="TextBox 16">
            <a:extLst>
              <a:ext uri="{FF2B5EF4-FFF2-40B4-BE49-F238E27FC236}">
                <a16:creationId xmlns:a16="http://schemas.microsoft.com/office/drawing/2014/main" id="{E7FE3953-3562-7BED-D231-742E7D77C63C}"/>
              </a:ext>
            </a:extLst>
          </p:cNvPr>
          <p:cNvSpPr txBox="1"/>
          <p:nvPr/>
        </p:nvSpPr>
        <p:spPr>
          <a:xfrm>
            <a:off x="6163520" y="4629874"/>
            <a:ext cx="497711" cy="369332"/>
          </a:xfrm>
          <a:prstGeom prst="rect">
            <a:avLst/>
          </a:prstGeom>
          <a:noFill/>
        </p:spPr>
        <p:txBody>
          <a:bodyPr wrap="square">
            <a:spAutoFit/>
          </a:bodyPr>
          <a:lstStyle/>
          <a:p>
            <a:r>
              <a:rPr lang="en-US" sz="1800" b="0" i="0" dirty="0">
                <a:solidFill>
                  <a:srgbClr val="FF0000"/>
                </a:solidFill>
                <a:effectLst/>
                <a:latin typeface="TimesTen-Roman"/>
              </a:rPr>
              <a:t>(b) </a:t>
            </a:r>
            <a:endParaRPr lang="en-US" dirty="0">
              <a:solidFill>
                <a:srgbClr val="FF0000"/>
              </a:solidFill>
            </a:endParaRPr>
          </a:p>
        </p:txBody>
      </p:sp>
      <p:pic>
        <p:nvPicPr>
          <p:cNvPr id="5" name="Picture 4">
            <a:extLst>
              <a:ext uri="{FF2B5EF4-FFF2-40B4-BE49-F238E27FC236}">
                <a16:creationId xmlns:a16="http://schemas.microsoft.com/office/drawing/2014/main" id="{D1FB9AD7-83DF-BA82-0B41-BD367C4AB8D3}"/>
              </a:ext>
            </a:extLst>
          </p:cNvPr>
          <p:cNvPicPr>
            <a:picLocks noChangeAspect="1"/>
          </p:cNvPicPr>
          <p:nvPr/>
        </p:nvPicPr>
        <p:blipFill>
          <a:blip r:embed="rId2"/>
          <a:stretch>
            <a:fillRect/>
          </a:stretch>
        </p:blipFill>
        <p:spPr>
          <a:xfrm>
            <a:off x="567160" y="972126"/>
            <a:ext cx="7906120" cy="3657748"/>
          </a:xfrm>
          <a:prstGeom prst="rect">
            <a:avLst/>
          </a:prstGeom>
        </p:spPr>
      </p:pic>
      <p:sp>
        <p:nvSpPr>
          <p:cNvPr id="15" name="TextBox 14">
            <a:extLst>
              <a:ext uri="{FF2B5EF4-FFF2-40B4-BE49-F238E27FC236}">
                <a16:creationId xmlns:a16="http://schemas.microsoft.com/office/drawing/2014/main" id="{BCB7ADE7-A2FC-CBAC-6D08-711E9D397570}"/>
              </a:ext>
            </a:extLst>
          </p:cNvPr>
          <p:cNvSpPr txBox="1"/>
          <p:nvPr/>
        </p:nvSpPr>
        <p:spPr>
          <a:xfrm>
            <a:off x="1928307" y="4697370"/>
            <a:ext cx="520861" cy="369332"/>
          </a:xfrm>
          <a:prstGeom prst="rect">
            <a:avLst/>
          </a:prstGeom>
          <a:noFill/>
        </p:spPr>
        <p:txBody>
          <a:bodyPr wrap="square">
            <a:spAutoFit/>
          </a:bodyPr>
          <a:lstStyle/>
          <a:p>
            <a:r>
              <a:rPr lang="en-US" sz="1800" b="0" i="0" dirty="0">
                <a:solidFill>
                  <a:srgbClr val="FF0000"/>
                </a:solidFill>
                <a:effectLst/>
                <a:latin typeface="TimesTen-Roman"/>
              </a:rPr>
              <a:t>(a) </a:t>
            </a:r>
            <a:endParaRPr lang="en-US" dirty="0">
              <a:solidFill>
                <a:srgbClr val="FF0000"/>
              </a:solidFill>
            </a:endParaRPr>
          </a:p>
        </p:txBody>
      </p:sp>
    </p:spTree>
    <p:extLst>
      <p:ext uri="{BB962C8B-B14F-4D97-AF65-F5344CB8AC3E}">
        <p14:creationId xmlns:p14="http://schemas.microsoft.com/office/powerpoint/2010/main" val="2416116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612" y="-165902"/>
            <a:ext cx="8479722" cy="989635"/>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Intensity Transformation</a:t>
            </a:r>
            <a:endParaRPr sz="4000" dirty="0">
              <a:latin typeface="Trebuchet MS" panose="020B0603020202020204" pitchFamily="34"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1C77D8C2-7826-EF45-D07A-F2ECBAF6977F}"/>
              </a:ext>
            </a:extLst>
          </p:cNvPr>
          <p:cNvPicPr>
            <a:picLocks noChangeAspect="1"/>
          </p:cNvPicPr>
          <p:nvPr/>
        </p:nvPicPr>
        <p:blipFill rotWithShape="1">
          <a:blip r:embed="rId3"/>
          <a:srcRect l="2499" t="2491" r="9619" b="3588"/>
          <a:stretch/>
        </p:blipFill>
        <p:spPr>
          <a:xfrm>
            <a:off x="328612" y="1261641"/>
            <a:ext cx="8653342" cy="5321722"/>
          </a:xfrm>
          <a:prstGeom prst="rect">
            <a:avLst/>
          </a:prstGeom>
        </p:spPr>
      </p:pic>
      <p:grpSp>
        <p:nvGrpSpPr>
          <p:cNvPr id="29" name="Group 28">
            <a:extLst>
              <a:ext uri="{FF2B5EF4-FFF2-40B4-BE49-F238E27FC236}">
                <a16:creationId xmlns:a16="http://schemas.microsoft.com/office/drawing/2014/main" id="{504A29F0-AF52-C2BC-D844-7F65B915B202}"/>
              </a:ext>
            </a:extLst>
          </p:cNvPr>
          <p:cNvGrpSpPr/>
          <p:nvPr/>
        </p:nvGrpSpPr>
        <p:grpSpPr>
          <a:xfrm>
            <a:off x="1645534" y="1411319"/>
            <a:ext cx="6935164" cy="4473537"/>
            <a:chOff x="1595378" y="1946475"/>
            <a:chExt cx="6935164" cy="4083935"/>
          </a:xfrm>
        </p:grpSpPr>
        <p:cxnSp>
          <p:nvCxnSpPr>
            <p:cNvPr id="6" name="Straight Connector 5">
              <a:extLst>
                <a:ext uri="{FF2B5EF4-FFF2-40B4-BE49-F238E27FC236}">
                  <a16:creationId xmlns:a16="http://schemas.microsoft.com/office/drawing/2014/main" id="{BD2CA6B4-8D55-1B4A-7B00-8543C741315B}"/>
                </a:ext>
              </a:extLst>
            </p:cNvPr>
            <p:cNvCxnSpPr/>
            <p:nvPr/>
          </p:nvCxnSpPr>
          <p:spPr>
            <a:xfrm flipV="1">
              <a:off x="3333508" y="2037144"/>
              <a:ext cx="0" cy="3993266"/>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8C1B3C8-5DEB-8BCD-C2CF-258990506E7A}"/>
                </a:ext>
              </a:extLst>
            </p:cNvPr>
            <p:cNvCxnSpPr/>
            <p:nvPr/>
          </p:nvCxnSpPr>
          <p:spPr>
            <a:xfrm flipV="1">
              <a:off x="5071639" y="1946475"/>
              <a:ext cx="0" cy="3993266"/>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F1AFBA10-B4FF-1126-7BF5-AA0B4CBF772E}"/>
                </a:ext>
              </a:extLst>
            </p:cNvPr>
            <p:cNvCxnSpPr/>
            <p:nvPr/>
          </p:nvCxnSpPr>
          <p:spPr>
            <a:xfrm flipV="1">
              <a:off x="6807842" y="2037144"/>
              <a:ext cx="0" cy="3993266"/>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0A1A974-D045-9990-F18C-4702F201EECD}"/>
                </a:ext>
              </a:extLst>
            </p:cNvPr>
            <p:cNvCxnSpPr>
              <a:cxnSpLocks/>
            </p:cNvCxnSpPr>
            <p:nvPr/>
          </p:nvCxnSpPr>
          <p:spPr>
            <a:xfrm>
              <a:off x="1610809" y="5036917"/>
              <a:ext cx="678083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C6BB6FE-92FC-0894-A767-2B483FFDF295}"/>
                </a:ext>
              </a:extLst>
            </p:cNvPr>
            <p:cNvCxnSpPr>
              <a:cxnSpLocks/>
            </p:cNvCxnSpPr>
            <p:nvPr/>
          </p:nvCxnSpPr>
          <p:spPr>
            <a:xfrm>
              <a:off x="1610809" y="4033777"/>
              <a:ext cx="6919733"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D2323C8-9590-FF9E-395A-E5EA3CD4D282}"/>
                </a:ext>
              </a:extLst>
            </p:cNvPr>
            <p:cNvCxnSpPr>
              <a:cxnSpLocks/>
            </p:cNvCxnSpPr>
            <p:nvPr/>
          </p:nvCxnSpPr>
          <p:spPr>
            <a:xfrm>
              <a:off x="1595378" y="2997843"/>
              <a:ext cx="6935164"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30" name="TextBox 29">
            <a:extLst>
              <a:ext uri="{FF2B5EF4-FFF2-40B4-BE49-F238E27FC236}">
                <a16:creationId xmlns:a16="http://schemas.microsoft.com/office/drawing/2014/main" id="{E221809F-58CF-168B-AC23-03DDFBC7C5E5}"/>
              </a:ext>
            </a:extLst>
          </p:cNvPr>
          <p:cNvSpPr txBox="1"/>
          <p:nvPr/>
        </p:nvSpPr>
        <p:spPr>
          <a:xfrm>
            <a:off x="1932972" y="854690"/>
            <a:ext cx="5793129" cy="707886"/>
          </a:xfrm>
          <a:prstGeom prst="rect">
            <a:avLst/>
          </a:prstGeom>
          <a:noFill/>
        </p:spPr>
        <p:txBody>
          <a:bodyPr wrap="square">
            <a:spAutoFit/>
          </a:bodyPr>
          <a:lstStyle/>
          <a:p>
            <a:r>
              <a:rPr lang="en-US" sz="2000" b="1" i="0" dirty="0">
                <a:solidFill>
                  <a:srgbClr val="242021"/>
                </a:solidFill>
                <a:effectLst/>
                <a:latin typeface="Times New Roman" panose="02020603050405020304" pitchFamily="18" charset="0"/>
                <a:cs typeface="Times New Roman" panose="02020603050405020304" pitchFamily="18" charset="0"/>
              </a:rPr>
              <a:t>Figure</a:t>
            </a:r>
            <a:r>
              <a:rPr lang="en-US" sz="2000" i="0" dirty="0">
                <a:solidFill>
                  <a:srgbClr val="242021"/>
                </a:solidFill>
                <a:effectLst/>
                <a:latin typeface="Times New Roman" panose="02020603050405020304" pitchFamily="18" charset="0"/>
                <a:cs typeface="Times New Roman" panose="02020603050405020304" pitchFamily="18" charset="0"/>
              </a:rPr>
              <a:t>: Some basic intensity transformation functions.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883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8612" y="274638"/>
            <a:ext cx="8479722" cy="1218496"/>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Enhancement: Intensity Transformation</a:t>
            </a:r>
            <a:endParaRPr sz="4000" dirty="0">
              <a:latin typeface="Trebuchet MS" panose="020B0603020202020204" pitchFamily="34" charset="0"/>
              <a:ea typeface="+mn-ea"/>
              <a:cs typeface="Times New Roman" panose="02020603050405020304" pitchFamily="18" charset="0"/>
            </a:endParaRPr>
          </a:p>
        </p:txBody>
      </p:sp>
      <p:sp>
        <p:nvSpPr>
          <p:cNvPr id="3" name="Rectangle 2">
            <a:extLst>
              <a:ext uri="{FF2B5EF4-FFF2-40B4-BE49-F238E27FC236}">
                <a16:creationId xmlns:a16="http://schemas.microsoft.com/office/drawing/2014/main" id="{5F14EEE6-9445-D6AE-8787-DDFDA8A38EC3}"/>
              </a:ext>
            </a:extLst>
          </p:cNvPr>
          <p:cNvSpPr/>
          <p:nvPr/>
        </p:nvSpPr>
        <p:spPr>
          <a:xfrm>
            <a:off x="980321" y="2824221"/>
            <a:ext cx="7176304" cy="326406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7" name="Straight Arrow Connector 6">
            <a:extLst>
              <a:ext uri="{FF2B5EF4-FFF2-40B4-BE49-F238E27FC236}">
                <a16:creationId xmlns:a16="http://schemas.microsoft.com/office/drawing/2014/main" id="{CDD4D777-2DA1-E0F3-7FCF-CA1F36026434}"/>
              </a:ext>
            </a:extLst>
          </p:cNvPr>
          <p:cNvCxnSpPr>
            <a:cxnSpLocks/>
          </p:cNvCxnSpPr>
          <p:nvPr/>
        </p:nvCxnSpPr>
        <p:spPr>
          <a:xfrm>
            <a:off x="987375" y="2835797"/>
            <a:ext cx="7169250" cy="3264061"/>
          </a:xfrm>
          <a:prstGeom prst="straightConnector1">
            <a:avLst/>
          </a:prstGeom>
          <a:ln>
            <a:solidFill>
              <a:srgbClr val="FF0000"/>
            </a:solidFill>
            <a:prstDash val="lgDash"/>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DE4E9D2E-EFCF-7F78-6735-829B9AA27966}"/>
              </a:ext>
            </a:extLst>
          </p:cNvPr>
          <p:cNvSpPr/>
          <p:nvPr/>
        </p:nvSpPr>
        <p:spPr>
          <a:xfrm>
            <a:off x="3836894" y="2905780"/>
            <a:ext cx="1463157"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Negative</a:t>
            </a:r>
          </a:p>
        </p:txBody>
      </p:sp>
      <p:sp>
        <p:nvSpPr>
          <p:cNvPr id="12" name="TextBox 11">
            <a:extLst>
              <a:ext uri="{FF2B5EF4-FFF2-40B4-BE49-F238E27FC236}">
                <a16:creationId xmlns:a16="http://schemas.microsoft.com/office/drawing/2014/main" id="{EB26ADCD-6BDB-1A07-97F4-BA55AC4626AC}"/>
              </a:ext>
            </a:extLst>
          </p:cNvPr>
          <p:cNvSpPr txBox="1"/>
          <p:nvPr/>
        </p:nvSpPr>
        <p:spPr>
          <a:xfrm>
            <a:off x="810228" y="6319777"/>
            <a:ext cx="902825" cy="370390"/>
          </a:xfrm>
          <a:prstGeom prst="rect">
            <a:avLst/>
          </a:prstGeom>
          <a:noFill/>
        </p:spPr>
        <p:txBody>
          <a:bodyPr wrap="square" rtlCol="0">
            <a:spAutoFit/>
          </a:bodyPr>
          <a:lstStyle/>
          <a:p>
            <a:r>
              <a:rPr lang="en-US" dirty="0"/>
              <a:t>0</a:t>
            </a:r>
          </a:p>
        </p:txBody>
      </p:sp>
      <p:sp>
        <p:nvSpPr>
          <p:cNvPr id="13" name="TextBox 12">
            <a:extLst>
              <a:ext uri="{FF2B5EF4-FFF2-40B4-BE49-F238E27FC236}">
                <a16:creationId xmlns:a16="http://schemas.microsoft.com/office/drawing/2014/main" id="{B608D676-904C-E629-CEAC-4315A7AAA456}"/>
              </a:ext>
            </a:extLst>
          </p:cNvPr>
          <p:cNvSpPr txBox="1"/>
          <p:nvPr/>
        </p:nvSpPr>
        <p:spPr>
          <a:xfrm>
            <a:off x="528908" y="2465407"/>
            <a:ext cx="902825" cy="370390"/>
          </a:xfrm>
          <a:prstGeom prst="rect">
            <a:avLst/>
          </a:prstGeom>
          <a:noFill/>
        </p:spPr>
        <p:txBody>
          <a:bodyPr wrap="square" rtlCol="0">
            <a:spAutoFit/>
          </a:bodyPr>
          <a:lstStyle/>
          <a:p>
            <a:r>
              <a:rPr lang="en-US" dirty="0"/>
              <a:t>254</a:t>
            </a:r>
          </a:p>
        </p:txBody>
      </p:sp>
      <p:pic>
        <p:nvPicPr>
          <p:cNvPr id="14" name="Picture 13">
            <a:extLst>
              <a:ext uri="{FF2B5EF4-FFF2-40B4-BE49-F238E27FC236}">
                <a16:creationId xmlns:a16="http://schemas.microsoft.com/office/drawing/2014/main" id="{7F3B5D40-1AF2-1F8C-1A28-42A232FA0C18}"/>
              </a:ext>
            </a:extLst>
          </p:cNvPr>
          <p:cNvPicPr>
            <a:picLocks noChangeAspect="1"/>
          </p:cNvPicPr>
          <p:nvPr/>
        </p:nvPicPr>
        <p:blipFill>
          <a:blip r:embed="rId3"/>
          <a:stretch>
            <a:fillRect/>
          </a:stretch>
        </p:blipFill>
        <p:spPr>
          <a:xfrm>
            <a:off x="3836894" y="1731981"/>
            <a:ext cx="2276475" cy="733425"/>
          </a:xfrm>
          <a:prstGeom prst="rect">
            <a:avLst/>
          </a:prstGeom>
        </p:spPr>
      </p:pic>
      <p:sp>
        <p:nvSpPr>
          <p:cNvPr id="16" name="TextBox 15">
            <a:extLst>
              <a:ext uri="{FF2B5EF4-FFF2-40B4-BE49-F238E27FC236}">
                <a16:creationId xmlns:a16="http://schemas.microsoft.com/office/drawing/2014/main" id="{B8F7130D-32D3-3BDB-A065-726DBC295785}"/>
              </a:ext>
            </a:extLst>
          </p:cNvPr>
          <p:cNvSpPr txBox="1"/>
          <p:nvPr/>
        </p:nvSpPr>
        <p:spPr>
          <a:xfrm>
            <a:off x="7882359" y="6134582"/>
            <a:ext cx="902825" cy="370390"/>
          </a:xfrm>
          <a:prstGeom prst="rect">
            <a:avLst/>
          </a:prstGeom>
          <a:noFill/>
        </p:spPr>
        <p:txBody>
          <a:bodyPr wrap="square" rtlCol="0">
            <a:spAutoFit/>
          </a:bodyPr>
          <a:lstStyle/>
          <a:p>
            <a:r>
              <a:rPr lang="en-US" dirty="0"/>
              <a:t>255</a:t>
            </a:r>
          </a:p>
        </p:txBody>
      </p:sp>
      <p:sp>
        <p:nvSpPr>
          <p:cNvPr id="17" name="TextBox 16">
            <a:extLst>
              <a:ext uri="{FF2B5EF4-FFF2-40B4-BE49-F238E27FC236}">
                <a16:creationId xmlns:a16="http://schemas.microsoft.com/office/drawing/2014/main" id="{314BE6B6-F9C5-5D0A-9E75-48CDC82291CF}"/>
              </a:ext>
            </a:extLst>
          </p:cNvPr>
          <p:cNvSpPr txBox="1"/>
          <p:nvPr/>
        </p:nvSpPr>
        <p:spPr>
          <a:xfrm>
            <a:off x="8241175" y="5903087"/>
            <a:ext cx="902825" cy="370390"/>
          </a:xfrm>
          <a:prstGeom prst="rect">
            <a:avLst/>
          </a:prstGeom>
          <a:noFill/>
        </p:spPr>
        <p:txBody>
          <a:bodyPr wrap="square" rtlCol="0">
            <a:spAutoFit/>
          </a:bodyPr>
          <a:lstStyle/>
          <a:p>
            <a:r>
              <a:rPr lang="en-US" dirty="0"/>
              <a:t>0</a:t>
            </a:r>
          </a:p>
        </p:txBody>
      </p:sp>
    </p:spTree>
    <p:extLst>
      <p:ext uri="{BB962C8B-B14F-4D97-AF65-F5344CB8AC3E}">
        <p14:creationId xmlns:p14="http://schemas.microsoft.com/office/powerpoint/2010/main" val="150068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autoRev="1" fill="hold" nodeType="clickEffect">
                                  <p:stCondLst>
                                    <p:cond delay="0"/>
                                  </p:stCondLst>
                                  <p:childTnLst>
                                    <p:animClr clrSpc="rgb" dir="cw">
                                      <p:cBhvr>
                                        <p:cTn id="10" dur="2000" fill="hold"/>
                                        <p:tgtEl>
                                          <p:spTgt spid="7"/>
                                        </p:tgtEl>
                                        <p:attrNameLst>
                                          <p:attrName>stroke.color</p:attrName>
                                        </p:attrNameLst>
                                      </p:cBhvr>
                                      <p:to>
                                        <a:schemeClr val="hlink"/>
                                      </p:to>
                                    </p:animClr>
                                    <p:set>
                                      <p:cBhvr>
                                        <p:cTn id="11" dur="2000" fill="hold"/>
                                        <p:tgtEl>
                                          <p:spTgt spid="7"/>
                                        </p:tgtEl>
                                        <p:attrNameLst>
                                          <p:attrName>stroke.on</p:attrName>
                                        </p:attrNameLst>
                                      </p:cBhvr>
                                      <p:to>
                                        <p:strVal val="true"/>
                                      </p:to>
                                    </p:set>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1143000"/>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7C5491C9-DDDC-4F3A-DAD2-9D594C0EDE73}"/>
              </a:ext>
            </a:extLst>
          </p:cNvPr>
          <p:cNvSpPr txBox="1"/>
          <p:nvPr/>
        </p:nvSpPr>
        <p:spPr>
          <a:xfrm>
            <a:off x="393539" y="1766990"/>
            <a:ext cx="4572000" cy="646331"/>
          </a:xfrm>
          <a:prstGeom prst="rect">
            <a:avLst/>
          </a:prstGeom>
          <a:noFill/>
        </p:spPr>
        <p:txBody>
          <a:bodyPr wrap="square">
            <a:spAutoFit/>
          </a:bodyPr>
          <a:lstStyle/>
          <a:p>
            <a:r>
              <a:rPr lang="en-US" sz="1800" b="0" i="0" dirty="0">
                <a:effectLst/>
                <a:latin typeface="Times New Roman" panose="02020603050405020304" pitchFamily="18" charset="0"/>
                <a:cs typeface="Times New Roman" panose="02020603050405020304" pitchFamily="18" charset="0"/>
              </a:rPr>
              <a:t>1. IMAGE NEGATIVES: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056847-D00D-6355-0597-83A6722A4A65}"/>
              </a:ext>
            </a:extLst>
          </p:cNvPr>
          <p:cNvPicPr>
            <a:picLocks noChangeAspect="1"/>
          </p:cNvPicPr>
          <p:nvPr/>
        </p:nvPicPr>
        <p:blipFill>
          <a:blip r:embed="rId2"/>
          <a:stretch>
            <a:fillRect/>
          </a:stretch>
        </p:blipFill>
        <p:spPr>
          <a:xfrm>
            <a:off x="4364411" y="1545907"/>
            <a:ext cx="2276475" cy="733425"/>
          </a:xfrm>
          <a:prstGeom prst="rect">
            <a:avLst/>
          </a:prstGeom>
        </p:spPr>
      </p:pic>
      <p:pic>
        <p:nvPicPr>
          <p:cNvPr id="7170" name="Picture 2">
            <a:extLst>
              <a:ext uri="{FF2B5EF4-FFF2-40B4-BE49-F238E27FC236}">
                <a16:creationId xmlns:a16="http://schemas.microsoft.com/office/drawing/2014/main" id="{A5C7DCC3-A518-45A5-0579-B3C2A294E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45" y="2407601"/>
            <a:ext cx="8747120" cy="4336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6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1143000"/>
          </a:xfrm>
          <a:solidFill>
            <a:srgbClr val="00B050"/>
          </a:solidFill>
          <a:ln w="28575">
            <a:solidFill>
              <a:schemeClr val="tx1"/>
            </a:solidFill>
          </a:ln>
        </p:spPr>
        <p:txBody>
          <a:bodyPr>
            <a:noAutofit/>
          </a:bodyPr>
          <a:lstStyle/>
          <a:p>
            <a:r>
              <a:rPr lang="en-US" sz="3600" dirty="0">
                <a:latin typeface="Times New Roman" panose="02020603050405020304" pitchFamily="18" charset="0"/>
                <a:cs typeface="Times New Roman" panose="02020603050405020304" pitchFamily="18" charset="0"/>
              </a:rPr>
              <a:t>Computer Vision And Image Processing</a:t>
            </a:r>
            <a:endParaRPr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4524" y="1600201"/>
            <a:ext cx="8432276" cy="2123388"/>
          </a:xfrm>
          <a:ln w="19050">
            <a:solidFill>
              <a:schemeClr val="tx1"/>
            </a:solidFill>
          </a:ln>
        </p:spPr>
        <p:txBody>
          <a:bodyPr>
            <a:normAutofit lnSpcReduction="10000"/>
          </a:body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Computer Vision focuses on enabling machines to interpret and analyze visual data.</a:t>
            </a:r>
          </a:p>
          <a:p>
            <a:pPr>
              <a:buFont typeface="Wingdings" panose="05000000000000000000" pitchFamily="2" charset="2"/>
              <a:buChar char="ü"/>
            </a:pPr>
            <a:r>
              <a:rPr lang="en-US" dirty="0"/>
              <a:t>  </a:t>
            </a:r>
            <a:r>
              <a:rPr lang="en-US" i="1" dirty="0">
                <a:highlight>
                  <a:srgbClr val="C0C0C0"/>
                </a:highlight>
              </a:rPr>
              <a:t>Example Tasks: Object detection, face </a:t>
            </a:r>
            <a:r>
              <a:rPr lang="en-US" dirty="0"/>
              <a:t>recognition, autonomous vehicle navigation.</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49B1AC6E-2C65-CBF5-BA20-880F744EDD16}"/>
              </a:ext>
            </a:extLst>
          </p:cNvPr>
          <p:cNvSpPr txBox="1">
            <a:spLocks/>
          </p:cNvSpPr>
          <p:nvPr/>
        </p:nvSpPr>
        <p:spPr>
          <a:xfrm>
            <a:off x="254524" y="4196105"/>
            <a:ext cx="8634952" cy="2123388"/>
          </a:xfrm>
          <a:prstGeom prst="rect">
            <a:avLst/>
          </a:prstGeom>
          <a:ln w="19050">
            <a:solidFill>
              <a:schemeClr val="tx1"/>
            </a:solidFill>
          </a:ln>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Image Processing involves techniques to enhance, transform, and extract information from images.</a:t>
            </a:r>
          </a:p>
          <a:p>
            <a:pPr>
              <a:buFont typeface="Wingdings" panose="05000000000000000000" pitchFamily="2" charset="2"/>
              <a:buChar char="ü"/>
            </a:pPr>
            <a:r>
              <a:rPr lang="en-US" dirty="0"/>
              <a:t>  </a:t>
            </a:r>
            <a:r>
              <a:rPr lang="en-US" i="1" dirty="0">
                <a:highlight>
                  <a:srgbClr val="C0C0C0"/>
                </a:highlight>
              </a:rPr>
              <a:t>Example Tasks: </a:t>
            </a:r>
            <a:r>
              <a:rPr lang="fr-FR" i="1" dirty="0">
                <a:highlight>
                  <a:srgbClr val="C0C0C0"/>
                </a:highlight>
              </a:rPr>
              <a:t>Noise </a:t>
            </a:r>
            <a:r>
              <a:rPr lang="fr-FR" i="1" dirty="0" err="1">
                <a:highlight>
                  <a:srgbClr val="C0C0C0"/>
                </a:highlight>
              </a:rPr>
              <a:t>removal</a:t>
            </a:r>
            <a:r>
              <a:rPr lang="fr-FR" i="1" dirty="0">
                <a:highlight>
                  <a:srgbClr val="C0C0C0"/>
                </a:highlight>
              </a:rPr>
              <a:t>, </a:t>
            </a:r>
            <a:r>
              <a:rPr lang="fr-FR" i="1" dirty="0" err="1">
                <a:highlight>
                  <a:srgbClr val="C0C0C0"/>
                </a:highlight>
              </a:rPr>
              <a:t>contrast</a:t>
            </a:r>
            <a:r>
              <a:rPr lang="fr-FR" i="1" dirty="0">
                <a:highlight>
                  <a:srgbClr val="C0C0C0"/>
                </a:highlight>
              </a:rPr>
              <a:t> </a:t>
            </a:r>
            <a:r>
              <a:rPr lang="fr-FR" i="1" dirty="0" err="1">
                <a:highlight>
                  <a:srgbClr val="C0C0C0"/>
                </a:highlight>
              </a:rPr>
              <a:t>enhancement</a:t>
            </a:r>
            <a:r>
              <a:rPr lang="fr-FR" i="1" dirty="0">
                <a:highlight>
                  <a:srgbClr val="C0C0C0"/>
                </a:highlight>
              </a:rPr>
              <a:t>, image </a:t>
            </a:r>
            <a:r>
              <a:rPr lang="fr-FR" i="1" dirty="0" err="1">
                <a:highlight>
                  <a:srgbClr val="C0C0C0"/>
                </a:highlight>
              </a:rPr>
              <a:t>resizing</a:t>
            </a:r>
            <a:r>
              <a:rPr lang="fr-FR" i="1" dirty="0">
                <a:highlight>
                  <a:srgbClr val="C0C0C0"/>
                </a:highlight>
              </a:rPr>
              <a:t>.</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bg/>
                                          </p:spTgt>
                                        </p:tgtEl>
                                        <p:attrNameLst>
                                          <p:attrName>style.visibility</p:attrName>
                                        </p:attrNameLst>
                                      </p:cBhvr>
                                      <p:to>
                                        <p:strVal val="visible"/>
                                      </p:to>
                                    </p:set>
                                    <p:animEffect transition="in" filter="barn(inVertical)">
                                      <p:cBhvr>
                                        <p:cTn id="22" dur="500"/>
                                        <p:tgtEl>
                                          <p:spTgt spid="6">
                                            <p:bg/>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barn(inVertical)">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barn(inVertical)">
                                      <p:cBhvr>
                                        <p:cTn id="3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1143000"/>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7C5491C9-DDDC-4F3A-DAD2-9D594C0EDE73}"/>
              </a:ext>
            </a:extLst>
          </p:cNvPr>
          <p:cNvSpPr txBox="1"/>
          <p:nvPr/>
        </p:nvSpPr>
        <p:spPr>
          <a:xfrm>
            <a:off x="393539" y="1766990"/>
            <a:ext cx="4572000" cy="646331"/>
          </a:xfrm>
          <a:prstGeom prst="rect">
            <a:avLst/>
          </a:prstGeom>
          <a:noFill/>
        </p:spPr>
        <p:txBody>
          <a:bodyPr wrap="square">
            <a:spAutoFit/>
          </a:bodyPr>
          <a:lstStyle/>
          <a:p>
            <a:r>
              <a:rPr lang="en-US" sz="1800" b="0" i="0" dirty="0">
                <a:effectLst/>
                <a:latin typeface="Times New Roman" panose="02020603050405020304" pitchFamily="18" charset="0"/>
                <a:cs typeface="Times New Roman" panose="02020603050405020304" pitchFamily="18" charset="0"/>
              </a:rPr>
              <a:t>1. IMAGE NEGATIVES: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4056847-D00D-6355-0597-83A6722A4A65}"/>
              </a:ext>
            </a:extLst>
          </p:cNvPr>
          <p:cNvPicPr>
            <a:picLocks noChangeAspect="1"/>
          </p:cNvPicPr>
          <p:nvPr/>
        </p:nvPicPr>
        <p:blipFill>
          <a:blip r:embed="rId2"/>
          <a:stretch>
            <a:fillRect/>
          </a:stretch>
        </p:blipFill>
        <p:spPr>
          <a:xfrm>
            <a:off x="4364411" y="1545907"/>
            <a:ext cx="2276475" cy="733425"/>
          </a:xfrm>
          <a:prstGeom prst="rect">
            <a:avLst/>
          </a:prstGeom>
        </p:spPr>
      </p:pic>
      <p:pic>
        <p:nvPicPr>
          <p:cNvPr id="8194" name="Picture 2">
            <a:extLst>
              <a:ext uri="{FF2B5EF4-FFF2-40B4-BE49-F238E27FC236}">
                <a16:creationId xmlns:a16="http://schemas.microsoft.com/office/drawing/2014/main" id="{64EDCF24-6DB8-F760-CC66-D2A512172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22" y="2628685"/>
            <a:ext cx="4676172" cy="388503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9CDCED2-B75B-8C21-E845-27A4F5220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539" y="2628685"/>
            <a:ext cx="4085864" cy="386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611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1143000"/>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7C5491C9-DDDC-4F3A-DAD2-9D594C0EDE73}"/>
              </a:ext>
            </a:extLst>
          </p:cNvPr>
          <p:cNvSpPr txBox="1"/>
          <p:nvPr/>
        </p:nvSpPr>
        <p:spPr>
          <a:xfrm>
            <a:off x="124277" y="1505464"/>
            <a:ext cx="457200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2</a:t>
            </a:r>
            <a:r>
              <a:rPr lang="en-US" sz="1800" b="0" i="0" dirty="0">
                <a:effectLst/>
                <a:latin typeface="Times New Roman" panose="02020603050405020304" pitchFamily="18" charset="0"/>
                <a:cs typeface="Times New Roman" panose="02020603050405020304" pitchFamily="18" charset="0"/>
              </a:rPr>
              <a:t>. LOG TRANSFORMATIONS: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F61D80-A769-E2F9-1901-8BE7128BD93A}"/>
              </a:ext>
            </a:extLst>
          </p:cNvPr>
          <p:cNvPicPr>
            <a:picLocks noChangeAspect="1"/>
          </p:cNvPicPr>
          <p:nvPr/>
        </p:nvPicPr>
        <p:blipFill>
          <a:blip r:embed="rId2"/>
          <a:stretch>
            <a:fillRect/>
          </a:stretch>
        </p:blipFill>
        <p:spPr>
          <a:xfrm>
            <a:off x="3617903" y="1465769"/>
            <a:ext cx="4657001" cy="725719"/>
          </a:xfrm>
          <a:prstGeom prst="rect">
            <a:avLst/>
          </a:prstGeom>
        </p:spPr>
      </p:pic>
      <p:sp>
        <p:nvSpPr>
          <p:cNvPr id="15" name="TextBox 14">
            <a:extLst>
              <a:ext uri="{FF2B5EF4-FFF2-40B4-BE49-F238E27FC236}">
                <a16:creationId xmlns:a16="http://schemas.microsoft.com/office/drawing/2014/main" id="{76F9E943-841E-5001-253E-23FEDE5ED67A}"/>
              </a:ext>
            </a:extLst>
          </p:cNvPr>
          <p:cNvSpPr txBox="1"/>
          <p:nvPr/>
        </p:nvSpPr>
        <p:spPr>
          <a:xfrm>
            <a:off x="99815" y="3012311"/>
            <a:ext cx="9192924" cy="2554545"/>
          </a:xfrm>
          <a:prstGeom prst="rect">
            <a:avLst/>
          </a:prstGeom>
          <a:noFill/>
        </p:spPr>
        <p:txBody>
          <a:bodyPr wrap="square">
            <a:spAutoFit/>
          </a:bodyPr>
          <a:lstStyle/>
          <a:p>
            <a:r>
              <a:rPr lang="en-US" sz="2800" b="1" dirty="0"/>
              <a:t>Log Transformation: </a:t>
            </a:r>
            <a:r>
              <a:rPr lang="en-US" sz="2400" dirty="0"/>
              <a:t>Makes dark areas brighter and compresses bright areas.</a:t>
            </a:r>
          </a:p>
          <a:p>
            <a:r>
              <a:rPr lang="en-US" sz="2800" b="1" dirty="0"/>
              <a:t>Purpose: </a:t>
            </a:r>
            <a:r>
              <a:rPr lang="en-US" sz="2400" dirty="0"/>
              <a:t>Helps show details in dark parts of an image. </a:t>
            </a:r>
          </a:p>
          <a:p>
            <a:r>
              <a:rPr lang="en-US" sz="2800" b="1" dirty="0"/>
              <a:t>Inverse</a:t>
            </a:r>
            <a:r>
              <a:rPr lang="en-US" sz="2800" dirty="0"/>
              <a:t> </a:t>
            </a:r>
            <a:r>
              <a:rPr lang="en-US" sz="2800" b="1" dirty="0"/>
              <a:t>Log Transformation: </a:t>
            </a:r>
            <a:r>
              <a:rPr lang="en-US" sz="2400" dirty="0"/>
              <a:t>Does the opposite—makes bright areas brighter and compresses dark areas.</a:t>
            </a:r>
          </a:p>
          <a:p>
            <a:r>
              <a:rPr lang="en-US" sz="2800" b="1" dirty="0"/>
              <a:t>Use</a:t>
            </a:r>
            <a:r>
              <a:rPr lang="en-US" sz="2800" dirty="0"/>
              <a:t>: </a:t>
            </a:r>
            <a:r>
              <a:rPr lang="en-US" sz="2400" dirty="0"/>
              <a:t>Adjust image brightness to focus on specific details.</a:t>
            </a:r>
            <a:endParaRPr lang="en-US" sz="2800" dirty="0"/>
          </a:p>
        </p:txBody>
      </p:sp>
    </p:spTree>
    <p:extLst>
      <p:ext uri="{BB962C8B-B14F-4D97-AF65-F5344CB8AC3E}">
        <p14:creationId xmlns:p14="http://schemas.microsoft.com/office/powerpoint/2010/main" val="2989690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1143000"/>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7C5491C9-DDDC-4F3A-DAD2-9D594C0EDE73}"/>
              </a:ext>
            </a:extLst>
          </p:cNvPr>
          <p:cNvSpPr txBox="1"/>
          <p:nvPr/>
        </p:nvSpPr>
        <p:spPr>
          <a:xfrm>
            <a:off x="124277" y="1505464"/>
            <a:ext cx="4572000"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2</a:t>
            </a:r>
            <a:r>
              <a:rPr lang="en-US" sz="1800" b="0" i="0" dirty="0">
                <a:effectLst/>
                <a:latin typeface="Times New Roman" panose="02020603050405020304" pitchFamily="18" charset="0"/>
                <a:cs typeface="Times New Roman" panose="02020603050405020304" pitchFamily="18" charset="0"/>
              </a:rPr>
              <a:t>. LOG TRANSFORMATIONS: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F61D80-A769-E2F9-1901-8BE7128BD93A}"/>
              </a:ext>
            </a:extLst>
          </p:cNvPr>
          <p:cNvPicPr>
            <a:picLocks noChangeAspect="1"/>
          </p:cNvPicPr>
          <p:nvPr/>
        </p:nvPicPr>
        <p:blipFill>
          <a:blip r:embed="rId2"/>
          <a:stretch>
            <a:fillRect/>
          </a:stretch>
        </p:blipFill>
        <p:spPr>
          <a:xfrm>
            <a:off x="3617903" y="1465769"/>
            <a:ext cx="4657001" cy="725719"/>
          </a:xfrm>
          <a:prstGeom prst="rect">
            <a:avLst/>
          </a:prstGeom>
        </p:spPr>
      </p:pic>
      <p:pic>
        <p:nvPicPr>
          <p:cNvPr id="10242" name="Picture 2" descr="Diffraction Pattern Enhanced Through Log Transformation | Download  Scientific Diagram">
            <a:extLst>
              <a:ext uri="{FF2B5EF4-FFF2-40B4-BE49-F238E27FC236}">
                <a16:creationId xmlns:a16="http://schemas.microsoft.com/office/drawing/2014/main" id="{3A1EFCF2-A5FB-451A-178F-F8B09D7BD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22" y="2231184"/>
            <a:ext cx="8842342" cy="419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99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1143000"/>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6" name="TextBox 5">
            <a:extLst>
              <a:ext uri="{FF2B5EF4-FFF2-40B4-BE49-F238E27FC236}">
                <a16:creationId xmlns:a16="http://schemas.microsoft.com/office/drawing/2014/main" id="{10E34063-BC4D-19BA-02EA-F89DDB5400BC}"/>
              </a:ext>
            </a:extLst>
          </p:cNvPr>
          <p:cNvSpPr txBox="1"/>
          <p:nvPr/>
        </p:nvSpPr>
        <p:spPr>
          <a:xfrm>
            <a:off x="402040" y="1417638"/>
            <a:ext cx="6169307" cy="923330"/>
          </a:xfrm>
          <a:prstGeom prst="rect">
            <a:avLst/>
          </a:prstGeom>
          <a:noFill/>
        </p:spPr>
        <p:txBody>
          <a:bodyPr wrap="square">
            <a:spAutoFit/>
          </a:bodyPr>
          <a:lstStyle/>
          <a:p>
            <a:r>
              <a:rPr lang="en-US" sz="1800" b="0" i="0" dirty="0">
                <a:effectLst/>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POWER-LAW (GAMMA) TRANSFORMATIONs </a:t>
            </a:r>
            <a:br>
              <a:rPr lang="en-US" dirty="0"/>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9F36F80-E3DB-2A18-8196-E6F3975E4E21}"/>
              </a:ext>
            </a:extLst>
          </p:cNvPr>
          <p:cNvPicPr>
            <a:picLocks noChangeAspect="1"/>
          </p:cNvPicPr>
          <p:nvPr/>
        </p:nvPicPr>
        <p:blipFill>
          <a:blip r:embed="rId2"/>
          <a:stretch>
            <a:fillRect/>
          </a:stretch>
        </p:blipFill>
        <p:spPr>
          <a:xfrm>
            <a:off x="150829" y="1856692"/>
            <a:ext cx="8842342" cy="532068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635F6B-A3CF-5B41-7E43-ED726EC4568D}"/>
                  </a:ext>
                </a:extLst>
              </p:cNvPr>
              <p:cNvSpPr txBox="1"/>
              <p:nvPr/>
            </p:nvSpPr>
            <p:spPr>
              <a:xfrm>
                <a:off x="5746830" y="1417638"/>
                <a:ext cx="4572000" cy="830997"/>
              </a:xfrm>
              <a:prstGeom prst="rect">
                <a:avLst/>
              </a:prstGeom>
              <a:noFill/>
            </p:spPr>
            <p:txBody>
              <a:bodyPr wrap="square">
                <a:spAutoFit/>
              </a:bodyPr>
              <a:lstStyle/>
              <a:p>
                <a14:m>
                  <m:oMath xmlns:m="http://schemas.openxmlformats.org/officeDocument/2006/math">
                    <m:r>
                      <a:rPr lang="en-US" sz="2400" i="1" smtClean="0">
                        <a:latin typeface="Cambria Math" panose="02040503050406030204" pitchFamily="18" charset="0"/>
                      </a:rPr>
                      <m:t>𝑠</m:t>
                    </m:r>
                    <m:r>
                      <a:rPr lang="en-US" sz="2400" i="1" smtClean="0">
                        <a:latin typeface="Cambria Math" panose="02040503050406030204" pitchFamily="18" charset="0"/>
                      </a:rPr>
                      <m:t>=</m:t>
                    </m:r>
                    <m:r>
                      <a:rPr lang="en-US" sz="2400" i="1" smtClean="0">
                        <a:latin typeface="Cambria Math" panose="02040503050406030204" pitchFamily="18" charset="0"/>
                      </a:rPr>
                      <m:t>𝐶</m:t>
                    </m:r>
                    <m:sSup>
                      <m:sSupPr>
                        <m:ctrlPr>
                          <a:rPr lang="en-US" sz="2400" i="1" smtClean="0">
                            <a:solidFill>
                              <a:srgbClr val="836967"/>
                            </a:solidFill>
                            <a:latin typeface="Cambria Math" panose="02040503050406030204" pitchFamily="18" charset="0"/>
                          </a:rPr>
                        </m:ctrlPr>
                      </m:sSupPr>
                      <m:e>
                        <m:r>
                          <a:rPr lang="en-US" sz="2400" b="0" i="1" smtClean="0">
                            <a:solidFill>
                              <a:srgbClr val="836967"/>
                            </a:solidFill>
                            <a:latin typeface="Cambria Math" panose="02040503050406030204" pitchFamily="18" charset="0"/>
                          </a:rPr>
                          <m:t>𝑟</m:t>
                        </m:r>
                      </m:e>
                      <m:sup>
                        <m:r>
                          <a:rPr lang="en-US" sz="2400" i="1" smtClean="0">
                            <a:latin typeface="Cambria Math" panose="02040503050406030204" pitchFamily="18" charset="0"/>
                          </a:rPr>
                          <m:t>𝛾</m:t>
                        </m:r>
                      </m:sup>
                    </m:sSup>
                  </m:oMath>
                </a14:m>
                <a:r>
                  <a:rPr lang="en-US" sz="2400" dirty="0">
                    <a:latin typeface="Times New Roman" panose="02020603050405020304" pitchFamily="18" charset="0"/>
                    <a:cs typeface="Times New Roman" panose="02020603050405020304" pitchFamily="18" charset="0"/>
                  </a:rPr>
                  <a:t> </a:t>
                </a:r>
                <a:br>
                  <a:rPr lang="en-US" sz="2400" dirty="0"/>
                </a:br>
                <a:endParaRPr lang="en-US" sz="2400" dirty="0"/>
              </a:p>
            </p:txBody>
          </p:sp>
        </mc:Choice>
        <mc:Fallback xmlns="">
          <p:sp>
            <p:nvSpPr>
              <p:cNvPr id="7" name="TextBox 6">
                <a:extLst>
                  <a:ext uri="{FF2B5EF4-FFF2-40B4-BE49-F238E27FC236}">
                    <a16:creationId xmlns:a16="http://schemas.microsoft.com/office/drawing/2014/main" id="{B9635F6B-A3CF-5B41-7E43-ED726EC4568D}"/>
                  </a:ext>
                </a:extLst>
              </p:cNvPr>
              <p:cNvSpPr txBox="1">
                <a:spLocks noRot="1" noChangeAspect="1" noMove="1" noResize="1" noEditPoints="1" noAdjustHandles="1" noChangeArrowheads="1" noChangeShapeType="1" noTextEdit="1"/>
              </p:cNvSpPr>
              <p:nvPr/>
            </p:nvSpPr>
            <p:spPr>
              <a:xfrm>
                <a:off x="5746830" y="1417638"/>
                <a:ext cx="4572000" cy="83099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252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697635"/>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E34063-BC4D-19BA-02EA-F89DDB5400BC}"/>
                  </a:ext>
                </a:extLst>
              </p:cNvPr>
              <p:cNvSpPr txBox="1"/>
              <p:nvPr/>
            </p:nvSpPr>
            <p:spPr>
              <a:xfrm>
                <a:off x="333041" y="1040244"/>
                <a:ext cx="8116478" cy="1067280"/>
              </a:xfrm>
              <a:prstGeom prst="rect">
                <a:avLst/>
              </a:prstGeom>
              <a:noFill/>
            </p:spPr>
            <p:txBody>
              <a:bodyPr wrap="square">
                <a:spAutoFit/>
              </a:bodyPr>
              <a:lstStyle/>
              <a:p>
                <a:r>
                  <a:rPr lang="en-US" sz="1800" b="0" i="0" dirty="0">
                    <a:effectLst/>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POWER-LAW (GAMMA) TRANSFORMATIONs  </a:t>
                </a:r>
                <a14:m>
                  <m:oMath xmlns:m="http://schemas.openxmlformats.org/officeDocument/2006/math">
                    <m:r>
                      <a:rPr lang="en-US" sz="2800" i="1" smtClean="0">
                        <a:latin typeface="Cambria Math" panose="02040503050406030204" pitchFamily="18" charset="0"/>
                      </a:rPr>
                      <m:t>𝑠</m:t>
                    </m:r>
                    <m:r>
                      <a:rPr lang="en-US" sz="2800" i="1" smtClean="0">
                        <a:latin typeface="Cambria Math" panose="02040503050406030204" pitchFamily="18" charset="0"/>
                      </a:rPr>
                      <m:t>=</m:t>
                    </m:r>
                    <m:r>
                      <a:rPr lang="en-US" sz="2800" i="1" smtClean="0">
                        <a:latin typeface="Cambria Math" panose="02040503050406030204" pitchFamily="18" charset="0"/>
                      </a:rPr>
                      <m:t>𝐶</m:t>
                    </m:r>
                    <m:sSup>
                      <m:sSupPr>
                        <m:ctrlPr>
                          <a:rPr lang="en-US" sz="2800" i="1" smtClean="0">
                            <a:solidFill>
                              <a:srgbClr val="836967"/>
                            </a:solidFill>
                            <a:latin typeface="Cambria Math" panose="02040503050406030204" pitchFamily="18" charset="0"/>
                          </a:rPr>
                        </m:ctrlPr>
                      </m:sSupPr>
                      <m:e>
                        <m:r>
                          <a:rPr lang="en-US" sz="2800" b="0" i="1" smtClean="0">
                            <a:solidFill>
                              <a:srgbClr val="836967"/>
                            </a:solidFill>
                            <a:latin typeface="Cambria Math" panose="02040503050406030204" pitchFamily="18" charset="0"/>
                          </a:rPr>
                          <m:t>𝑟</m:t>
                        </m:r>
                      </m:e>
                      <m:sup>
                        <m:r>
                          <a:rPr lang="en-US" sz="2800" i="1" smtClean="0">
                            <a:latin typeface="Cambria Math" panose="02040503050406030204" pitchFamily="18" charset="0"/>
                          </a:rPr>
                          <m:t>𝛾</m:t>
                        </m:r>
                      </m:sup>
                    </m:sSup>
                  </m:oMath>
                </a14:m>
                <a:r>
                  <a:rPr lang="en-US" dirty="0">
                    <a:latin typeface="Times New Roman" panose="02020603050405020304" pitchFamily="18" charset="0"/>
                    <a:cs typeface="Times New Roman" panose="02020603050405020304" pitchFamily="18" charset="0"/>
                  </a:rPr>
                  <a:t> </a:t>
                </a:r>
                <a:br>
                  <a:rPr lang="en-US" dirty="0"/>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10E34063-BC4D-19BA-02EA-F89DDB5400BC}"/>
                  </a:ext>
                </a:extLst>
              </p:cNvPr>
              <p:cNvSpPr txBox="1">
                <a:spLocks noRot="1" noChangeAspect="1" noMove="1" noResize="1" noEditPoints="1" noAdjustHandles="1" noChangeArrowheads="1" noChangeShapeType="1" noTextEdit="1"/>
              </p:cNvSpPr>
              <p:nvPr/>
            </p:nvSpPr>
            <p:spPr>
              <a:xfrm>
                <a:off x="333041" y="1040244"/>
                <a:ext cx="8116478" cy="1067280"/>
              </a:xfrm>
              <a:prstGeom prst="rect">
                <a:avLst/>
              </a:prstGeom>
              <a:blipFill>
                <a:blip r:embed="rId2"/>
                <a:stretch>
                  <a:fillRect l="-67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1BF5898-B220-C60F-2335-E34EF3C55DED}"/>
              </a:ext>
            </a:extLst>
          </p:cNvPr>
          <p:cNvPicPr>
            <a:picLocks noChangeAspect="1"/>
          </p:cNvPicPr>
          <p:nvPr/>
        </p:nvPicPr>
        <p:blipFill>
          <a:blip r:embed="rId3"/>
          <a:stretch>
            <a:fillRect/>
          </a:stretch>
        </p:blipFill>
        <p:spPr>
          <a:xfrm>
            <a:off x="113122" y="1573883"/>
            <a:ext cx="8926706" cy="5151007"/>
          </a:xfrm>
          <a:prstGeom prst="rect">
            <a:avLst/>
          </a:prstGeom>
        </p:spPr>
      </p:pic>
      <p:sp>
        <p:nvSpPr>
          <p:cNvPr id="7" name="TextBox 6">
            <a:extLst>
              <a:ext uri="{FF2B5EF4-FFF2-40B4-BE49-F238E27FC236}">
                <a16:creationId xmlns:a16="http://schemas.microsoft.com/office/drawing/2014/main" id="{8DE0AD68-1532-F237-2AE7-B4183F03678D}"/>
              </a:ext>
            </a:extLst>
          </p:cNvPr>
          <p:cNvSpPr txBox="1"/>
          <p:nvPr/>
        </p:nvSpPr>
        <p:spPr>
          <a:xfrm>
            <a:off x="3492930" y="2886322"/>
            <a:ext cx="1079070" cy="1200329"/>
          </a:xfrm>
          <a:prstGeom prst="rect">
            <a:avLst/>
          </a:prstGeom>
          <a:solidFill>
            <a:schemeClr val="bg2">
              <a:lumMod val="90000"/>
            </a:schemeClr>
          </a:solidFill>
        </p:spPr>
        <p:txBody>
          <a:bodyPr wrap="square">
            <a:spAutoFit/>
          </a:bodyPr>
          <a:lstStyle/>
          <a:p>
            <a:r>
              <a:rPr lang="en-US" sz="1800" b="0" i="0" dirty="0">
                <a:solidFill>
                  <a:srgbClr val="FF0000"/>
                </a:solidFill>
                <a:effectLst/>
                <a:latin typeface="Times New Roman" panose="02020603050405020304" pitchFamily="18" charset="0"/>
                <a:cs typeface="Times New Roman" panose="02020603050405020304" pitchFamily="18" charset="0"/>
              </a:rPr>
              <a:t>(a)</a:t>
            </a:r>
          </a:p>
          <a:p>
            <a:r>
              <a:rPr lang="en-US" sz="1800" b="0" i="0" dirty="0">
                <a:solidFill>
                  <a:srgbClr val="FF0000"/>
                </a:solidFill>
                <a:effectLst/>
                <a:latin typeface="Times New Roman" panose="02020603050405020304" pitchFamily="18" charset="0"/>
                <a:cs typeface="Times New Roman" panose="02020603050405020304" pitchFamily="18" charset="0"/>
              </a:rPr>
              <a:t>(MRI) human spine</a:t>
            </a:r>
            <a:r>
              <a:rPr lang="en-US" dirty="0">
                <a:solidFill>
                  <a:srgbClr val="FF0000"/>
                </a:solidFill>
                <a:latin typeface="Times New Roman" panose="02020603050405020304" pitchFamily="18" charset="0"/>
                <a:cs typeface="Times New Roman" panose="02020603050405020304" pitchFamily="18" charset="0"/>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800416-7FCB-0FCF-CFFC-8419CC5831F2}"/>
                  </a:ext>
                </a:extLst>
              </p:cNvPr>
              <p:cNvSpPr txBox="1"/>
              <p:nvPr/>
            </p:nvSpPr>
            <p:spPr>
              <a:xfrm>
                <a:off x="7951808" y="2967335"/>
                <a:ext cx="810924" cy="923330"/>
              </a:xfrm>
              <a:prstGeom prst="rect">
                <a:avLst/>
              </a:prstGeom>
              <a:solidFill>
                <a:schemeClr val="bg2">
                  <a:lumMod val="90000"/>
                </a:schemeClr>
              </a:solidFill>
            </p:spPr>
            <p:txBody>
              <a:bodyPr wrap="square">
                <a:spAutoFit/>
              </a:bodyPr>
              <a:lstStyle/>
              <a:p>
                <a:r>
                  <a:rPr lang="en-US" sz="1800" b="0" i="0" dirty="0">
                    <a:solidFill>
                      <a:srgbClr val="FF0000"/>
                    </a:solidFill>
                    <a:effectLst/>
                    <a:latin typeface="Times New Roman" panose="02020603050405020304" pitchFamily="18" charset="0"/>
                    <a:cs typeface="Times New Roman" panose="02020603050405020304" pitchFamily="18" charset="0"/>
                  </a:rPr>
                  <a:t>(b)</a:t>
                </a:r>
              </a:p>
              <a:p>
                <a14:m>
                  <m:oMath xmlns:m="http://schemas.openxmlformats.org/officeDocument/2006/math">
                    <m:r>
                      <a:rPr lang="en-US" sz="1800" i="1" smtClean="0">
                        <a:latin typeface="Cambria Math" panose="02040503050406030204" pitchFamily="18" charset="0"/>
                      </a:rPr>
                      <m:t>𝛾</m:t>
                    </m:r>
                    <m:r>
                      <a:rPr lang="en-US" sz="1800" i="1" smtClean="0">
                        <a:latin typeface="Cambria Math" panose="02040503050406030204" pitchFamily="18" charset="0"/>
                      </a:rPr>
                      <m:t> </m:t>
                    </m:r>
                  </m:oMath>
                </a14:m>
                <a:r>
                  <a:rPr lang="en-US" sz="1800" b="0" i="0" dirty="0">
                    <a:solidFill>
                      <a:srgbClr val="242021"/>
                    </a:solidFill>
                    <a:effectLst/>
                    <a:latin typeface="TimesTen-Roman"/>
                  </a:rPr>
                  <a:t>=0 6</a:t>
                </a:r>
                <a:r>
                  <a:rPr lang="en-US" dirty="0"/>
                  <a:t> </a:t>
                </a:r>
                <a:br>
                  <a:rPr lang="en-US" dirty="0"/>
                </a:br>
                <a:r>
                  <a:rPr lang="en-US" dirty="0">
                    <a:solidFill>
                      <a:srgbClr val="FF0000"/>
                    </a:solidFill>
                    <a:latin typeface="Times New Roman" panose="02020603050405020304" pitchFamily="18" charset="0"/>
                    <a:cs typeface="Times New Roman" panose="02020603050405020304" pitchFamily="18" charset="0"/>
                  </a:rPr>
                  <a:t> </a:t>
                </a:r>
                <a:endParaRPr lang="en-US" dirty="0">
                  <a:solidFill>
                    <a:srgbClr val="FF0000"/>
                  </a:solidFill>
                </a:endParaRPr>
              </a:p>
            </p:txBody>
          </p:sp>
        </mc:Choice>
        <mc:Fallback xmlns="">
          <p:sp>
            <p:nvSpPr>
              <p:cNvPr id="8" name="TextBox 7">
                <a:extLst>
                  <a:ext uri="{FF2B5EF4-FFF2-40B4-BE49-F238E27FC236}">
                    <a16:creationId xmlns:a16="http://schemas.microsoft.com/office/drawing/2014/main" id="{0E800416-7FCB-0FCF-CFFC-8419CC5831F2}"/>
                  </a:ext>
                </a:extLst>
              </p:cNvPr>
              <p:cNvSpPr txBox="1">
                <a:spLocks noRot="1" noChangeAspect="1" noMove="1" noResize="1" noEditPoints="1" noAdjustHandles="1" noChangeArrowheads="1" noChangeShapeType="1" noTextEdit="1"/>
              </p:cNvSpPr>
              <p:nvPr/>
            </p:nvSpPr>
            <p:spPr>
              <a:xfrm>
                <a:off x="7951808" y="2967335"/>
                <a:ext cx="810924" cy="923330"/>
              </a:xfrm>
              <a:prstGeom prst="rect">
                <a:avLst/>
              </a:prstGeom>
              <a:blipFill>
                <a:blip r:embed="rId4"/>
                <a:stretch>
                  <a:fillRect l="-6015" t="-3974"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E01D17-1928-EE54-DBA3-EF8CF94D604F}"/>
                  </a:ext>
                </a:extLst>
              </p:cNvPr>
              <p:cNvSpPr txBox="1"/>
              <p:nvPr/>
            </p:nvSpPr>
            <p:spPr>
              <a:xfrm>
                <a:off x="3723369" y="5632562"/>
                <a:ext cx="810924" cy="923330"/>
              </a:xfrm>
              <a:prstGeom prst="rect">
                <a:avLst/>
              </a:prstGeom>
              <a:solidFill>
                <a:schemeClr val="bg2">
                  <a:lumMod val="90000"/>
                </a:schemeClr>
              </a:solidFill>
            </p:spPr>
            <p:txBody>
              <a:bodyPr wrap="square">
                <a:spAutoFit/>
              </a:bodyPr>
              <a:lstStyle/>
              <a:p>
                <a:r>
                  <a:rPr lang="en-US" sz="1800" b="0" i="0" dirty="0">
                    <a:solidFill>
                      <a:srgbClr val="FF0000"/>
                    </a:solidFill>
                    <a:effectLst/>
                    <a:latin typeface="Times New Roman" panose="02020603050405020304" pitchFamily="18" charset="0"/>
                    <a:cs typeface="Times New Roman" panose="02020603050405020304" pitchFamily="18" charset="0"/>
                  </a:rPr>
                  <a:t>(c)</a:t>
                </a:r>
              </a:p>
              <a:p>
                <a14:m>
                  <m:oMath xmlns:m="http://schemas.openxmlformats.org/officeDocument/2006/math">
                    <m:r>
                      <a:rPr lang="en-US" sz="1800" i="1" smtClean="0">
                        <a:latin typeface="Cambria Math" panose="02040503050406030204" pitchFamily="18" charset="0"/>
                      </a:rPr>
                      <m:t>𝛾</m:t>
                    </m:r>
                    <m:r>
                      <a:rPr lang="en-US" sz="1800" i="1" smtClean="0">
                        <a:latin typeface="Cambria Math" panose="02040503050406030204" pitchFamily="18" charset="0"/>
                      </a:rPr>
                      <m:t> </m:t>
                    </m:r>
                  </m:oMath>
                </a14:m>
                <a:r>
                  <a:rPr lang="en-US" sz="1800" b="0" i="0" dirty="0">
                    <a:solidFill>
                      <a:srgbClr val="242021"/>
                    </a:solidFill>
                    <a:effectLst/>
                    <a:latin typeface="TimesTen-Roman"/>
                  </a:rPr>
                  <a:t>=0.4</a:t>
                </a:r>
                <a:r>
                  <a:rPr lang="en-US" dirty="0"/>
                  <a:t> </a:t>
                </a:r>
                <a:br>
                  <a:rPr lang="en-US" dirty="0"/>
                </a:br>
                <a:r>
                  <a:rPr lang="en-US" dirty="0">
                    <a:solidFill>
                      <a:srgbClr val="FF0000"/>
                    </a:solidFill>
                    <a:latin typeface="Times New Roman" panose="02020603050405020304" pitchFamily="18" charset="0"/>
                    <a:cs typeface="Times New Roman" panose="02020603050405020304" pitchFamily="18" charset="0"/>
                  </a:rPr>
                  <a:t> </a:t>
                </a:r>
                <a:endParaRPr lang="en-US" dirty="0">
                  <a:solidFill>
                    <a:srgbClr val="FF0000"/>
                  </a:solidFill>
                </a:endParaRPr>
              </a:p>
            </p:txBody>
          </p:sp>
        </mc:Choice>
        <mc:Fallback xmlns="">
          <p:sp>
            <p:nvSpPr>
              <p:cNvPr id="10" name="TextBox 9">
                <a:extLst>
                  <a:ext uri="{FF2B5EF4-FFF2-40B4-BE49-F238E27FC236}">
                    <a16:creationId xmlns:a16="http://schemas.microsoft.com/office/drawing/2014/main" id="{92E01D17-1928-EE54-DBA3-EF8CF94D604F}"/>
                  </a:ext>
                </a:extLst>
              </p:cNvPr>
              <p:cNvSpPr txBox="1">
                <a:spLocks noRot="1" noChangeAspect="1" noMove="1" noResize="1" noEditPoints="1" noAdjustHandles="1" noChangeArrowheads="1" noChangeShapeType="1" noTextEdit="1"/>
              </p:cNvSpPr>
              <p:nvPr/>
            </p:nvSpPr>
            <p:spPr>
              <a:xfrm>
                <a:off x="3723369" y="5632562"/>
                <a:ext cx="810924" cy="923330"/>
              </a:xfrm>
              <a:prstGeom prst="rect">
                <a:avLst/>
              </a:prstGeom>
              <a:blipFill>
                <a:blip r:embed="rId5"/>
                <a:stretch>
                  <a:fillRect l="-6767" t="-3974"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B913CF-EF5A-2A0C-89C0-5255ABD9A58F}"/>
                  </a:ext>
                </a:extLst>
              </p:cNvPr>
              <p:cNvSpPr txBox="1"/>
              <p:nvPr/>
            </p:nvSpPr>
            <p:spPr>
              <a:xfrm>
                <a:off x="8044057" y="4894426"/>
                <a:ext cx="810924" cy="923330"/>
              </a:xfrm>
              <a:prstGeom prst="rect">
                <a:avLst/>
              </a:prstGeom>
              <a:solidFill>
                <a:schemeClr val="bg2">
                  <a:lumMod val="90000"/>
                </a:schemeClr>
              </a:solidFill>
            </p:spPr>
            <p:txBody>
              <a:bodyPr wrap="square">
                <a:spAutoFit/>
              </a:bodyPr>
              <a:lstStyle/>
              <a:p>
                <a:r>
                  <a:rPr lang="en-US" sz="1800" b="0" i="0" dirty="0">
                    <a:solidFill>
                      <a:srgbClr val="FF0000"/>
                    </a:solidFill>
                    <a:effectLst/>
                    <a:latin typeface="Times New Roman" panose="02020603050405020304" pitchFamily="18" charset="0"/>
                    <a:cs typeface="Times New Roman" panose="02020603050405020304" pitchFamily="18" charset="0"/>
                  </a:rPr>
                  <a:t>(d)</a:t>
                </a:r>
              </a:p>
              <a:p>
                <a14:m>
                  <m:oMath xmlns:m="http://schemas.openxmlformats.org/officeDocument/2006/math">
                    <m:r>
                      <a:rPr lang="en-US" sz="1800" i="1" smtClean="0">
                        <a:latin typeface="Cambria Math" panose="02040503050406030204" pitchFamily="18" charset="0"/>
                      </a:rPr>
                      <m:t>𝛾</m:t>
                    </m:r>
                    <m:r>
                      <a:rPr lang="en-US" sz="1800" i="1" smtClean="0">
                        <a:latin typeface="Cambria Math" panose="02040503050406030204" pitchFamily="18" charset="0"/>
                      </a:rPr>
                      <m:t> </m:t>
                    </m:r>
                  </m:oMath>
                </a14:m>
                <a:r>
                  <a:rPr lang="en-US" sz="1800" b="0" i="0" dirty="0">
                    <a:solidFill>
                      <a:srgbClr val="242021"/>
                    </a:solidFill>
                    <a:effectLst/>
                    <a:latin typeface="TimesTen-Roman"/>
                  </a:rPr>
                  <a:t>=0.3</a:t>
                </a:r>
                <a:r>
                  <a:rPr lang="en-US" dirty="0"/>
                  <a:t> </a:t>
                </a:r>
                <a:br>
                  <a:rPr lang="en-US" dirty="0"/>
                </a:br>
                <a:r>
                  <a:rPr lang="en-US" dirty="0">
                    <a:solidFill>
                      <a:srgbClr val="FF0000"/>
                    </a:solidFill>
                    <a:latin typeface="Times New Roman" panose="02020603050405020304" pitchFamily="18" charset="0"/>
                    <a:cs typeface="Times New Roman" panose="02020603050405020304" pitchFamily="18" charset="0"/>
                  </a:rPr>
                  <a:t> </a:t>
                </a:r>
                <a:endParaRPr lang="en-US" dirty="0">
                  <a:solidFill>
                    <a:srgbClr val="FF0000"/>
                  </a:solidFill>
                </a:endParaRPr>
              </a:p>
            </p:txBody>
          </p:sp>
        </mc:Choice>
        <mc:Fallback xmlns="">
          <p:sp>
            <p:nvSpPr>
              <p:cNvPr id="12" name="TextBox 11">
                <a:extLst>
                  <a:ext uri="{FF2B5EF4-FFF2-40B4-BE49-F238E27FC236}">
                    <a16:creationId xmlns:a16="http://schemas.microsoft.com/office/drawing/2014/main" id="{6AB913CF-EF5A-2A0C-89C0-5255ABD9A58F}"/>
                  </a:ext>
                </a:extLst>
              </p:cNvPr>
              <p:cNvSpPr txBox="1">
                <a:spLocks noRot="1" noChangeAspect="1" noMove="1" noResize="1" noEditPoints="1" noAdjustHandles="1" noChangeArrowheads="1" noChangeShapeType="1" noTextEdit="1"/>
              </p:cNvSpPr>
              <p:nvPr/>
            </p:nvSpPr>
            <p:spPr>
              <a:xfrm>
                <a:off x="8044057" y="4894426"/>
                <a:ext cx="810924" cy="923330"/>
              </a:xfrm>
              <a:prstGeom prst="rect">
                <a:avLst/>
              </a:prstGeom>
              <a:blipFill>
                <a:blip r:embed="rId6"/>
                <a:stretch>
                  <a:fillRect l="-6767" t="-3974" r="-2256"/>
                </a:stretch>
              </a:blipFill>
            </p:spPr>
            <p:txBody>
              <a:bodyPr/>
              <a:lstStyle/>
              <a:p>
                <a:r>
                  <a:rPr lang="en-US">
                    <a:noFill/>
                  </a:rPr>
                  <a:t> </a:t>
                </a:r>
              </a:p>
            </p:txBody>
          </p:sp>
        </mc:Fallback>
      </mc:AlternateContent>
    </p:spTree>
    <p:extLst>
      <p:ext uri="{BB962C8B-B14F-4D97-AF65-F5344CB8AC3E}">
        <p14:creationId xmlns:p14="http://schemas.microsoft.com/office/powerpoint/2010/main" val="3596070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A84A64-062F-FB9C-F3B2-6C63C07884FD}"/>
              </a:ext>
            </a:extLst>
          </p:cNvPr>
          <p:cNvPicPr>
            <a:picLocks noChangeAspect="1"/>
          </p:cNvPicPr>
          <p:nvPr/>
        </p:nvPicPr>
        <p:blipFill>
          <a:blip r:embed="rId2"/>
          <a:stretch>
            <a:fillRect/>
          </a:stretch>
        </p:blipFill>
        <p:spPr>
          <a:xfrm>
            <a:off x="150610" y="1260695"/>
            <a:ext cx="8926706" cy="5469984"/>
          </a:xfrm>
          <a:prstGeom prst="rect">
            <a:avLst/>
          </a:prstGeom>
        </p:spPr>
      </p:pic>
      <p:sp>
        <p:nvSpPr>
          <p:cNvPr id="2" name="Title 1"/>
          <p:cNvSpPr>
            <a:spLocks noGrp="1"/>
          </p:cNvSpPr>
          <p:nvPr>
            <p:ph type="title"/>
          </p:nvPr>
        </p:nvSpPr>
        <p:spPr>
          <a:xfrm>
            <a:off x="113122" y="274638"/>
            <a:ext cx="8842342" cy="697635"/>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E34063-BC4D-19BA-02EA-F89DDB5400BC}"/>
                  </a:ext>
                </a:extLst>
              </p:cNvPr>
              <p:cNvSpPr txBox="1"/>
              <p:nvPr/>
            </p:nvSpPr>
            <p:spPr>
              <a:xfrm>
                <a:off x="333041" y="863057"/>
                <a:ext cx="8116478" cy="1067280"/>
              </a:xfrm>
              <a:prstGeom prst="rect">
                <a:avLst/>
              </a:prstGeom>
              <a:noFill/>
            </p:spPr>
            <p:txBody>
              <a:bodyPr wrap="square">
                <a:spAutoFit/>
              </a:bodyPr>
              <a:lstStyle/>
              <a:p>
                <a:r>
                  <a:rPr lang="en-US" sz="1800" b="0" i="0" dirty="0">
                    <a:effectLst/>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POWER-LAW (GAMMA) TRANSFORMATIONs  </a:t>
                </a:r>
                <a14:m>
                  <m:oMath xmlns:m="http://schemas.openxmlformats.org/officeDocument/2006/math">
                    <m:r>
                      <a:rPr lang="en-US" sz="2800" i="1" smtClean="0">
                        <a:latin typeface="Cambria Math" panose="02040503050406030204" pitchFamily="18" charset="0"/>
                      </a:rPr>
                      <m:t>𝑠</m:t>
                    </m:r>
                    <m:r>
                      <a:rPr lang="en-US" sz="2800" i="1" smtClean="0">
                        <a:latin typeface="Cambria Math" panose="02040503050406030204" pitchFamily="18" charset="0"/>
                      </a:rPr>
                      <m:t>=</m:t>
                    </m:r>
                    <m:r>
                      <a:rPr lang="en-US" sz="2800" i="1" smtClean="0">
                        <a:latin typeface="Cambria Math" panose="02040503050406030204" pitchFamily="18" charset="0"/>
                      </a:rPr>
                      <m:t>𝐶</m:t>
                    </m:r>
                    <m:sSup>
                      <m:sSupPr>
                        <m:ctrlPr>
                          <a:rPr lang="en-US" sz="2800" i="1" smtClean="0">
                            <a:solidFill>
                              <a:srgbClr val="836967"/>
                            </a:solidFill>
                            <a:latin typeface="Cambria Math" panose="02040503050406030204" pitchFamily="18" charset="0"/>
                          </a:rPr>
                        </m:ctrlPr>
                      </m:sSupPr>
                      <m:e>
                        <m:r>
                          <a:rPr lang="en-US" sz="2800" b="0" i="1" smtClean="0">
                            <a:solidFill>
                              <a:srgbClr val="836967"/>
                            </a:solidFill>
                            <a:latin typeface="Cambria Math" panose="02040503050406030204" pitchFamily="18" charset="0"/>
                          </a:rPr>
                          <m:t>𝑟</m:t>
                        </m:r>
                      </m:e>
                      <m:sup>
                        <m:r>
                          <a:rPr lang="en-US" sz="2800" i="1" smtClean="0">
                            <a:latin typeface="Cambria Math" panose="02040503050406030204" pitchFamily="18" charset="0"/>
                          </a:rPr>
                          <m:t>𝛾</m:t>
                        </m:r>
                      </m:sup>
                    </m:sSup>
                  </m:oMath>
                </a14:m>
                <a:r>
                  <a:rPr lang="en-US" dirty="0">
                    <a:latin typeface="Times New Roman" panose="02020603050405020304" pitchFamily="18" charset="0"/>
                    <a:cs typeface="Times New Roman" panose="02020603050405020304" pitchFamily="18" charset="0"/>
                  </a:rPr>
                  <a:t> </a:t>
                </a:r>
                <a:br>
                  <a:rPr lang="en-US" dirty="0"/>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10E34063-BC4D-19BA-02EA-F89DDB5400BC}"/>
                  </a:ext>
                </a:extLst>
              </p:cNvPr>
              <p:cNvSpPr txBox="1">
                <a:spLocks noRot="1" noChangeAspect="1" noMove="1" noResize="1" noEditPoints="1" noAdjustHandles="1" noChangeArrowheads="1" noChangeShapeType="1" noTextEdit="1"/>
              </p:cNvSpPr>
              <p:nvPr/>
            </p:nvSpPr>
            <p:spPr>
              <a:xfrm>
                <a:off x="333041" y="863057"/>
                <a:ext cx="8116478" cy="1067280"/>
              </a:xfrm>
              <a:prstGeom prst="rect">
                <a:avLst/>
              </a:prstGeom>
              <a:blipFill>
                <a:blip r:embed="rId3"/>
                <a:stretch>
                  <a:fillRect l="-6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8DE0AD68-1532-F237-2AE7-B4183F03678D}"/>
              </a:ext>
            </a:extLst>
          </p:cNvPr>
          <p:cNvSpPr txBox="1"/>
          <p:nvPr/>
        </p:nvSpPr>
        <p:spPr>
          <a:xfrm>
            <a:off x="1394352" y="1332017"/>
            <a:ext cx="3429527" cy="738664"/>
          </a:xfrm>
          <a:prstGeom prst="rect">
            <a:avLst/>
          </a:prstGeom>
          <a:noFill/>
        </p:spPr>
        <p:txBody>
          <a:bodyPr wrap="square">
            <a:spAutoFit/>
          </a:bodyPr>
          <a:lstStyle/>
          <a:p>
            <a:r>
              <a:rPr lang="en-US" sz="2400" b="0" i="0" dirty="0">
                <a:solidFill>
                  <a:srgbClr val="FF0000"/>
                </a:solidFill>
                <a:effectLst/>
                <a:latin typeface="Times New Roman" panose="02020603050405020304" pitchFamily="18" charset="0"/>
                <a:cs typeface="Times New Roman" panose="02020603050405020304" pitchFamily="18" charset="0"/>
              </a:rPr>
              <a:t>(a) </a:t>
            </a:r>
            <a:r>
              <a:rPr lang="en-US" sz="2400" b="0" i="0" dirty="0">
                <a:solidFill>
                  <a:srgbClr val="FF0000"/>
                </a:solidFill>
                <a:effectLst/>
                <a:latin typeface="TimesTen-Roman"/>
              </a:rPr>
              <a:t>Aerial image.</a:t>
            </a:r>
            <a:r>
              <a:rPr lang="en-US" sz="2400" dirty="0">
                <a:solidFill>
                  <a:srgbClr val="FF0000"/>
                </a:solidFill>
              </a:rPr>
              <a:t> </a:t>
            </a:r>
            <a:br>
              <a:rPr lang="en-US" dirty="0">
                <a:solidFill>
                  <a:srgbClr val="FF0000"/>
                </a:solidFill>
              </a:rPr>
            </a:br>
            <a:r>
              <a:rPr lang="en-US" dirty="0">
                <a:solidFill>
                  <a:srgbClr val="FF0000"/>
                </a:solidFill>
                <a:latin typeface="Times New Roman" panose="02020603050405020304" pitchFamily="18" charset="0"/>
                <a:cs typeface="Times New Roman" panose="02020603050405020304" pitchFamily="18" charset="0"/>
              </a:rPr>
              <a:t> </a:t>
            </a:r>
            <a:endParaRPr lang="en-US" dirty="0">
              <a:solidFill>
                <a:srgbClr val="FF0000"/>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800416-7FCB-0FCF-CFFC-8419CC5831F2}"/>
                  </a:ext>
                </a:extLst>
              </p:cNvPr>
              <p:cNvSpPr txBox="1"/>
              <p:nvPr/>
            </p:nvSpPr>
            <p:spPr>
              <a:xfrm>
                <a:off x="6266122" y="1268933"/>
                <a:ext cx="4436783" cy="830997"/>
              </a:xfrm>
              <a:prstGeom prst="rect">
                <a:avLst/>
              </a:prstGeom>
              <a:noFill/>
            </p:spPr>
            <p:txBody>
              <a:bodyPr wrap="square">
                <a:spAutoFit/>
              </a:bodyPr>
              <a:lstStyle/>
              <a:p>
                <a:r>
                  <a:rPr lang="en-US" sz="2400" dirty="0">
                    <a:solidFill>
                      <a:srgbClr val="FF0000"/>
                    </a:solidFill>
                    <a:latin typeface="TimesTen-Roman"/>
                  </a:rPr>
                  <a:t>(b) </a:t>
                </a:r>
                <a14:m>
                  <m:oMath xmlns:m="http://schemas.openxmlformats.org/officeDocument/2006/math">
                    <m:r>
                      <a:rPr lang="en-US" sz="2400">
                        <a:solidFill>
                          <a:srgbClr val="FF0000"/>
                        </a:solidFill>
                        <a:latin typeface="Cambria Math" panose="02040503050406030204" pitchFamily="18" charset="0"/>
                      </a:rPr>
                      <m:t>𝛾</m:t>
                    </m:r>
                    <m:r>
                      <a:rPr lang="en-US" sz="2400">
                        <a:solidFill>
                          <a:srgbClr val="FF0000"/>
                        </a:solidFill>
                        <a:latin typeface="Cambria Math" panose="02040503050406030204" pitchFamily="18" charset="0"/>
                      </a:rPr>
                      <m:t> </m:t>
                    </m:r>
                  </m:oMath>
                </a14:m>
                <a:r>
                  <a:rPr lang="en-US" sz="2400" dirty="0">
                    <a:solidFill>
                      <a:srgbClr val="FF0000"/>
                    </a:solidFill>
                    <a:latin typeface="TimesTen-Roman"/>
                  </a:rPr>
                  <a:t>=3.0</a:t>
                </a:r>
                <a:br>
                  <a:rPr lang="en-US" sz="2400" dirty="0">
                    <a:solidFill>
                      <a:srgbClr val="FF0000"/>
                    </a:solidFill>
                    <a:latin typeface="TimesTen-Roman"/>
                  </a:rPr>
                </a:br>
                <a:r>
                  <a:rPr lang="en-US" sz="2400" dirty="0">
                    <a:solidFill>
                      <a:srgbClr val="FF0000"/>
                    </a:solidFill>
                    <a:latin typeface="TimesTen-Roman"/>
                  </a:rPr>
                  <a:t> </a:t>
                </a:r>
              </a:p>
            </p:txBody>
          </p:sp>
        </mc:Choice>
        <mc:Fallback xmlns="">
          <p:sp>
            <p:nvSpPr>
              <p:cNvPr id="8" name="TextBox 7">
                <a:extLst>
                  <a:ext uri="{FF2B5EF4-FFF2-40B4-BE49-F238E27FC236}">
                    <a16:creationId xmlns:a16="http://schemas.microsoft.com/office/drawing/2014/main" id="{0E800416-7FCB-0FCF-CFFC-8419CC5831F2}"/>
                  </a:ext>
                </a:extLst>
              </p:cNvPr>
              <p:cNvSpPr txBox="1">
                <a:spLocks noRot="1" noChangeAspect="1" noMove="1" noResize="1" noEditPoints="1" noAdjustHandles="1" noChangeArrowheads="1" noChangeShapeType="1" noTextEdit="1"/>
              </p:cNvSpPr>
              <p:nvPr/>
            </p:nvSpPr>
            <p:spPr>
              <a:xfrm>
                <a:off x="6266122" y="1268933"/>
                <a:ext cx="4436783" cy="830997"/>
              </a:xfrm>
              <a:prstGeom prst="rect">
                <a:avLst/>
              </a:prstGeom>
              <a:blipFill>
                <a:blip r:embed="rId4"/>
                <a:stretch>
                  <a:fillRect l="-2198"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2E01D17-1928-EE54-DBA3-EF8CF94D604F}"/>
                  </a:ext>
                </a:extLst>
              </p:cNvPr>
              <p:cNvSpPr txBox="1"/>
              <p:nvPr/>
            </p:nvSpPr>
            <p:spPr>
              <a:xfrm>
                <a:off x="1909823" y="3985181"/>
                <a:ext cx="4429425" cy="830997"/>
              </a:xfrm>
              <a:prstGeom prst="rect">
                <a:avLst/>
              </a:prstGeom>
              <a:noFill/>
            </p:spPr>
            <p:txBody>
              <a:bodyPr wrap="square">
                <a:spAutoFit/>
              </a:bodyPr>
              <a:lstStyle/>
              <a:p>
                <a:r>
                  <a:rPr lang="en-US" sz="2400" dirty="0">
                    <a:solidFill>
                      <a:srgbClr val="FF0000"/>
                    </a:solidFill>
                    <a:latin typeface="TimesTen-Roman"/>
                  </a:rPr>
                  <a:t>(c)</a:t>
                </a:r>
                <a14:m>
                  <m:oMath xmlns:m="http://schemas.openxmlformats.org/officeDocument/2006/math">
                    <m:r>
                      <a:rPr lang="en-US" sz="2400" b="0" i="0" smtClean="0">
                        <a:solidFill>
                          <a:srgbClr val="FF0000"/>
                        </a:solidFill>
                        <a:latin typeface="Cambria Math" panose="02040503050406030204" pitchFamily="18" charset="0"/>
                      </a:rPr>
                      <m:t> </m:t>
                    </m:r>
                    <m:r>
                      <a:rPr lang="en-US" sz="2400">
                        <a:solidFill>
                          <a:srgbClr val="FF0000"/>
                        </a:solidFill>
                        <a:latin typeface="Cambria Math" panose="02040503050406030204" pitchFamily="18" charset="0"/>
                      </a:rPr>
                      <m:t>𝛾</m:t>
                    </m:r>
                    <m:r>
                      <a:rPr lang="en-US" sz="2400">
                        <a:solidFill>
                          <a:srgbClr val="FF0000"/>
                        </a:solidFill>
                        <a:latin typeface="Cambria Math" panose="02040503050406030204" pitchFamily="18" charset="0"/>
                      </a:rPr>
                      <m:t> </m:t>
                    </m:r>
                  </m:oMath>
                </a14:m>
                <a:r>
                  <a:rPr lang="en-US" sz="2400" dirty="0">
                    <a:solidFill>
                      <a:srgbClr val="FF0000"/>
                    </a:solidFill>
                    <a:latin typeface="TimesTen-Roman"/>
                  </a:rPr>
                  <a:t>=4.0 </a:t>
                </a:r>
                <a:br>
                  <a:rPr lang="en-US" sz="2400" dirty="0">
                    <a:solidFill>
                      <a:srgbClr val="FF0000"/>
                    </a:solidFill>
                    <a:latin typeface="TimesTen-Roman"/>
                  </a:rPr>
                </a:br>
                <a:r>
                  <a:rPr lang="en-US" sz="2400" dirty="0">
                    <a:solidFill>
                      <a:srgbClr val="FF0000"/>
                    </a:solidFill>
                    <a:latin typeface="TimesTen-Roman"/>
                  </a:rPr>
                  <a:t> </a:t>
                </a:r>
              </a:p>
            </p:txBody>
          </p:sp>
        </mc:Choice>
        <mc:Fallback xmlns="">
          <p:sp>
            <p:nvSpPr>
              <p:cNvPr id="10" name="TextBox 9">
                <a:extLst>
                  <a:ext uri="{FF2B5EF4-FFF2-40B4-BE49-F238E27FC236}">
                    <a16:creationId xmlns:a16="http://schemas.microsoft.com/office/drawing/2014/main" id="{92E01D17-1928-EE54-DBA3-EF8CF94D604F}"/>
                  </a:ext>
                </a:extLst>
              </p:cNvPr>
              <p:cNvSpPr txBox="1">
                <a:spLocks noRot="1" noChangeAspect="1" noMove="1" noResize="1" noEditPoints="1" noAdjustHandles="1" noChangeArrowheads="1" noChangeShapeType="1" noTextEdit="1"/>
              </p:cNvSpPr>
              <p:nvPr/>
            </p:nvSpPr>
            <p:spPr>
              <a:xfrm>
                <a:off x="1909823" y="3985181"/>
                <a:ext cx="4429425" cy="830997"/>
              </a:xfrm>
              <a:prstGeom prst="rect">
                <a:avLst/>
              </a:prstGeom>
              <a:blipFill>
                <a:blip r:embed="rId5"/>
                <a:stretch>
                  <a:fillRect l="-2063" t="-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B913CF-EF5A-2A0C-89C0-5255ABD9A58F}"/>
                  </a:ext>
                </a:extLst>
              </p:cNvPr>
              <p:cNvSpPr txBox="1"/>
              <p:nvPr/>
            </p:nvSpPr>
            <p:spPr>
              <a:xfrm>
                <a:off x="6269800" y="3945498"/>
                <a:ext cx="3484328" cy="461665"/>
              </a:xfrm>
              <a:prstGeom prst="rect">
                <a:avLst/>
              </a:prstGeom>
              <a:noFill/>
            </p:spPr>
            <p:txBody>
              <a:bodyPr wrap="square">
                <a:spAutoFit/>
              </a:bodyPr>
              <a:lstStyle/>
              <a:p>
                <a:r>
                  <a:rPr lang="en-US" sz="2400" dirty="0">
                    <a:solidFill>
                      <a:srgbClr val="FF0000"/>
                    </a:solidFill>
                    <a:latin typeface="TimesTen-Roman"/>
                  </a:rPr>
                  <a:t>(d) </a:t>
                </a:r>
                <a14:m>
                  <m:oMath xmlns:m="http://schemas.openxmlformats.org/officeDocument/2006/math">
                    <m:r>
                      <a:rPr lang="en-US" sz="2400">
                        <a:solidFill>
                          <a:srgbClr val="FF0000"/>
                        </a:solidFill>
                        <a:latin typeface="Cambria Math" panose="02040503050406030204" pitchFamily="18" charset="0"/>
                      </a:rPr>
                      <m:t>𝛾</m:t>
                    </m:r>
                    <m:r>
                      <a:rPr lang="en-US" sz="2400">
                        <a:solidFill>
                          <a:srgbClr val="FF0000"/>
                        </a:solidFill>
                        <a:latin typeface="Cambria Math" panose="02040503050406030204" pitchFamily="18" charset="0"/>
                      </a:rPr>
                      <m:t> </m:t>
                    </m:r>
                  </m:oMath>
                </a14:m>
                <a:r>
                  <a:rPr lang="en-US" sz="2400" dirty="0">
                    <a:solidFill>
                      <a:srgbClr val="FF0000"/>
                    </a:solidFill>
                    <a:latin typeface="TimesTen-Roman"/>
                  </a:rPr>
                  <a:t>=5.0 </a:t>
                </a:r>
              </a:p>
            </p:txBody>
          </p:sp>
        </mc:Choice>
        <mc:Fallback xmlns="">
          <p:sp>
            <p:nvSpPr>
              <p:cNvPr id="12" name="TextBox 11">
                <a:extLst>
                  <a:ext uri="{FF2B5EF4-FFF2-40B4-BE49-F238E27FC236}">
                    <a16:creationId xmlns:a16="http://schemas.microsoft.com/office/drawing/2014/main" id="{6AB913CF-EF5A-2A0C-89C0-5255ABD9A58F}"/>
                  </a:ext>
                </a:extLst>
              </p:cNvPr>
              <p:cNvSpPr txBox="1">
                <a:spLocks noRot="1" noChangeAspect="1" noMove="1" noResize="1" noEditPoints="1" noAdjustHandles="1" noChangeArrowheads="1" noChangeShapeType="1" noTextEdit="1"/>
              </p:cNvSpPr>
              <p:nvPr/>
            </p:nvSpPr>
            <p:spPr>
              <a:xfrm>
                <a:off x="6269800" y="3945498"/>
                <a:ext cx="3484328" cy="461665"/>
              </a:xfrm>
              <a:prstGeom prst="rect">
                <a:avLst/>
              </a:prstGeom>
              <a:blipFill>
                <a:blip r:embed="rId6"/>
                <a:stretch>
                  <a:fillRect l="-2802"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4112551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697635"/>
          </a:xfrm>
          <a:solidFill>
            <a:srgbClr val="00B050"/>
          </a:solidFill>
          <a:ln w="28575">
            <a:solidFill>
              <a:schemeClr val="tx1"/>
            </a:solidFill>
          </a:ln>
        </p:spPr>
        <p:txBody>
          <a:bodyPr>
            <a:noAutofit/>
          </a:bodyPr>
          <a:lstStyle/>
          <a:p>
            <a:r>
              <a:rPr lang="en-US" sz="2800" dirty="0">
                <a:latin typeface="Times New Roman" panose="02020603050405020304" pitchFamily="18" charset="0"/>
                <a:cs typeface="Times New Roman" panose="02020603050405020304" pitchFamily="18" charset="0"/>
              </a:rPr>
              <a:t>PIECEWISE LINEAR TRANSFORMATION</a:t>
            </a:r>
            <a:endParaRPr sz="6000" b="1" dirty="0">
              <a:latin typeface="Trebuchet MS" panose="020B0603020202020204" pitchFamily="34" charset="0"/>
              <a:ea typeface="+mn-ea"/>
              <a:cs typeface="Times New Roman" panose="02020603050405020304" pitchFamily="18" charset="0"/>
            </a:endParaRPr>
          </a:p>
        </p:txBody>
      </p:sp>
      <p:sp>
        <p:nvSpPr>
          <p:cNvPr id="6" name="TextBox 5">
            <a:extLst>
              <a:ext uri="{FF2B5EF4-FFF2-40B4-BE49-F238E27FC236}">
                <a16:creationId xmlns:a16="http://schemas.microsoft.com/office/drawing/2014/main" id="{10E34063-BC4D-19BA-02EA-F89DDB5400BC}"/>
              </a:ext>
            </a:extLst>
          </p:cNvPr>
          <p:cNvSpPr txBox="1"/>
          <p:nvPr/>
        </p:nvSpPr>
        <p:spPr>
          <a:xfrm>
            <a:off x="333041" y="1258556"/>
            <a:ext cx="8116478" cy="215443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4</a:t>
            </a:r>
            <a:r>
              <a:rPr lang="en-US" sz="1800" b="0" i="0" dirty="0">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PIECEWISE LINEAR TRANSFORMATION FUNCTIONS:</a:t>
            </a:r>
            <a:r>
              <a:rPr lang="en-US" sz="2000" dirty="0">
                <a:latin typeface="Times New Roman" panose="02020603050405020304" pitchFamily="18" charset="0"/>
                <a:cs typeface="Times New Roman" panose="02020603050405020304" pitchFamily="18" charset="0"/>
              </a:rPr>
              <a:t> is a type of image intensity </a:t>
            </a:r>
            <a:r>
              <a:rPr lang="en-US" sz="2000" dirty="0">
                <a:solidFill>
                  <a:srgbClr val="FF0000"/>
                </a:solidFill>
                <a:latin typeface="Times New Roman" panose="02020603050405020304" pitchFamily="18" charset="0"/>
                <a:cs typeface="Times New Roman" panose="02020603050405020304" pitchFamily="18" charset="0"/>
              </a:rPr>
              <a:t>transformation that applies different linear mappings to specific intensity ranges in an image</a:t>
            </a:r>
            <a:r>
              <a:rPr lang="en-US" sz="2000" dirty="0">
                <a:latin typeface="Times New Roman" panose="02020603050405020304" pitchFamily="18" charset="0"/>
                <a:cs typeface="Times New Roman" panose="02020603050405020304" pitchFamily="18" charset="0"/>
              </a:rPr>
              <a:t>. It is useful for enhancing certain features or adjusting the overall intensity distribution.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0514B1A-951F-3804-C8F9-335EDD0D7BC8}"/>
              </a:ext>
            </a:extLst>
          </p:cNvPr>
          <p:cNvPicPr>
            <a:picLocks noChangeAspect="1"/>
          </p:cNvPicPr>
          <p:nvPr/>
        </p:nvPicPr>
        <p:blipFill>
          <a:blip r:embed="rId2"/>
          <a:stretch>
            <a:fillRect/>
          </a:stretch>
        </p:blipFill>
        <p:spPr>
          <a:xfrm>
            <a:off x="694481" y="2764962"/>
            <a:ext cx="3124200" cy="3133725"/>
          </a:xfrm>
          <a:prstGeom prst="rect">
            <a:avLst/>
          </a:prstGeom>
        </p:spPr>
      </p:pic>
      <p:pic>
        <p:nvPicPr>
          <p:cNvPr id="11" name="Picture 10">
            <a:extLst>
              <a:ext uri="{FF2B5EF4-FFF2-40B4-BE49-F238E27FC236}">
                <a16:creationId xmlns:a16="http://schemas.microsoft.com/office/drawing/2014/main" id="{F8134444-F1C6-D565-41CF-10D0A9222C19}"/>
              </a:ext>
            </a:extLst>
          </p:cNvPr>
          <p:cNvPicPr>
            <a:picLocks noChangeAspect="1"/>
          </p:cNvPicPr>
          <p:nvPr/>
        </p:nvPicPr>
        <p:blipFill>
          <a:blip r:embed="rId3"/>
          <a:stretch>
            <a:fillRect/>
          </a:stretch>
        </p:blipFill>
        <p:spPr>
          <a:xfrm>
            <a:off x="4771395" y="2764962"/>
            <a:ext cx="3114675" cy="3114675"/>
          </a:xfrm>
          <a:prstGeom prst="rect">
            <a:avLst/>
          </a:prstGeom>
        </p:spPr>
      </p:pic>
    </p:spTree>
    <p:extLst>
      <p:ext uri="{BB962C8B-B14F-4D97-AF65-F5344CB8AC3E}">
        <p14:creationId xmlns:p14="http://schemas.microsoft.com/office/powerpoint/2010/main" val="1311502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imes New Roman" panose="02020603050405020304" pitchFamily="18" charset="0"/>
                <a:cs typeface="Times New Roman" panose="02020603050405020304" pitchFamily="18" charset="0"/>
              </a:rPr>
              <a:t>PIECEWISE LINEAR TRANSFORMATION</a:t>
            </a:r>
            <a:endParaRPr sz="3200" dirty="0">
              <a:latin typeface="Trebuchet MS" panose="020B0603020202020204" pitchFamily="34"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D0514B1A-951F-3804-C8F9-335EDD0D7BC8}"/>
              </a:ext>
            </a:extLst>
          </p:cNvPr>
          <p:cNvPicPr>
            <a:picLocks noChangeAspect="1"/>
          </p:cNvPicPr>
          <p:nvPr/>
        </p:nvPicPr>
        <p:blipFill>
          <a:blip r:embed="rId2"/>
          <a:stretch>
            <a:fillRect/>
          </a:stretch>
        </p:blipFill>
        <p:spPr>
          <a:xfrm>
            <a:off x="472062" y="444856"/>
            <a:ext cx="3124200" cy="2365042"/>
          </a:xfrm>
          <a:prstGeom prst="rect">
            <a:avLst/>
          </a:prstGeom>
        </p:spPr>
      </p:pic>
      <p:pic>
        <p:nvPicPr>
          <p:cNvPr id="11" name="Picture 10">
            <a:extLst>
              <a:ext uri="{FF2B5EF4-FFF2-40B4-BE49-F238E27FC236}">
                <a16:creationId xmlns:a16="http://schemas.microsoft.com/office/drawing/2014/main" id="{F8134444-F1C6-D565-41CF-10D0A9222C19}"/>
              </a:ext>
            </a:extLst>
          </p:cNvPr>
          <p:cNvPicPr>
            <a:picLocks noChangeAspect="1"/>
          </p:cNvPicPr>
          <p:nvPr/>
        </p:nvPicPr>
        <p:blipFill>
          <a:blip r:embed="rId3"/>
          <a:stretch>
            <a:fillRect/>
          </a:stretch>
        </p:blipFill>
        <p:spPr>
          <a:xfrm>
            <a:off x="113123" y="2901527"/>
            <a:ext cx="2861572" cy="2828925"/>
          </a:xfrm>
          <a:prstGeom prst="rect">
            <a:avLst/>
          </a:prstGeom>
        </p:spPr>
      </p:pic>
      <p:pic>
        <p:nvPicPr>
          <p:cNvPr id="5" name="Picture 4">
            <a:extLst>
              <a:ext uri="{FF2B5EF4-FFF2-40B4-BE49-F238E27FC236}">
                <a16:creationId xmlns:a16="http://schemas.microsoft.com/office/drawing/2014/main" id="{E1372AC4-6064-BC05-E2FF-ECD312E2CD49}"/>
              </a:ext>
            </a:extLst>
          </p:cNvPr>
          <p:cNvPicPr>
            <a:picLocks noChangeAspect="1"/>
          </p:cNvPicPr>
          <p:nvPr/>
        </p:nvPicPr>
        <p:blipFill>
          <a:blip r:embed="rId4"/>
          <a:stretch>
            <a:fillRect/>
          </a:stretch>
        </p:blipFill>
        <p:spPr>
          <a:xfrm>
            <a:off x="3047007" y="2933828"/>
            <a:ext cx="3228855" cy="2828925"/>
          </a:xfrm>
          <a:prstGeom prst="rect">
            <a:avLst/>
          </a:prstGeom>
        </p:spPr>
      </p:pic>
      <p:pic>
        <p:nvPicPr>
          <p:cNvPr id="8" name="Picture 7">
            <a:extLst>
              <a:ext uri="{FF2B5EF4-FFF2-40B4-BE49-F238E27FC236}">
                <a16:creationId xmlns:a16="http://schemas.microsoft.com/office/drawing/2014/main" id="{298D2703-7617-33AD-FA63-C38D700583E1}"/>
              </a:ext>
            </a:extLst>
          </p:cNvPr>
          <p:cNvPicPr>
            <a:picLocks noChangeAspect="1"/>
          </p:cNvPicPr>
          <p:nvPr/>
        </p:nvPicPr>
        <p:blipFill>
          <a:blip r:embed="rId5"/>
          <a:stretch>
            <a:fillRect/>
          </a:stretch>
        </p:blipFill>
        <p:spPr>
          <a:xfrm>
            <a:off x="6372393" y="2889951"/>
            <a:ext cx="2658485" cy="2819400"/>
          </a:xfrm>
          <a:prstGeom prst="rect">
            <a:avLst/>
          </a:prstGeom>
        </p:spPr>
      </p:pic>
      <p:sp>
        <p:nvSpPr>
          <p:cNvPr id="10" name="TextBox 9">
            <a:extLst>
              <a:ext uri="{FF2B5EF4-FFF2-40B4-BE49-F238E27FC236}">
                <a16:creationId xmlns:a16="http://schemas.microsoft.com/office/drawing/2014/main" id="{815AB65B-324B-870C-4974-CAAA5760255C}"/>
              </a:ext>
            </a:extLst>
          </p:cNvPr>
          <p:cNvSpPr txBox="1"/>
          <p:nvPr/>
        </p:nvSpPr>
        <p:spPr>
          <a:xfrm>
            <a:off x="3702377" y="620183"/>
            <a:ext cx="2573485" cy="923330"/>
          </a:xfrm>
          <a:prstGeom prst="rect">
            <a:avLst/>
          </a:prstGeom>
          <a:noFill/>
        </p:spPr>
        <p:txBody>
          <a:bodyPr wrap="square">
            <a:spAutoFit/>
          </a:bodyPr>
          <a:lstStyle/>
          <a:p>
            <a:pPr marL="342900" indent="-342900">
              <a:buAutoNum type="alphaLcParenBoth"/>
            </a:pPr>
            <a:r>
              <a:rPr lang="en-US" sz="1800" b="0" i="0" dirty="0">
                <a:solidFill>
                  <a:srgbClr val="242021"/>
                </a:solidFill>
                <a:effectLst/>
                <a:latin typeface="TimesTen-Roman"/>
              </a:rPr>
              <a:t>Piecewise linear</a:t>
            </a:r>
          </a:p>
          <a:p>
            <a:r>
              <a:rPr lang="en-US" sz="1800" b="0" i="0" dirty="0">
                <a:solidFill>
                  <a:srgbClr val="242021"/>
                </a:solidFill>
                <a:effectLst/>
                <a:latin typeface="TimesTen-Roman"/>
              </a:rPr>
              <a:t> transformation function. </a:t>
            </a:r>
            <a:br>
              <a:rPr lang="en-US" dirty="0"/>
            </a:br>
            <a:endParaRPr lang="en-US" dirty="0"/>
          </a:p>
        </p:txBody>
      </p:sp>
      <p:sp>
        <p:nvSpPr>
          <p:cNvPr id="13" name="TextBox 12">
            <a:extLst>
              <a:ext uri="{FF2B5EF4-FFF2-40B4-BE49-F238E27FC236}">
                <a16:creationId xmlns:a16="http://schemas.microsoft.com/office/drawing/2014/main" id="{297E0B67-0A82-6AC7-9737-98BC170DBE43}"/>
              </a:ext>
            </a:extLst>
          </p:cNvPr>
          <p:cNvSpPr txBox="1"/>
          <p:nvPr/>
        </p:nvSpPr>
        <p:spPr>
          <a:xfrm>
            <a:off x="185965" y="5796466"/>
            <a:ext cx="4572000" cy="1200329"/>
          </a:xfrm>
          <a:prstGeom prst="rect">
            <a:avLst/>
          </a:prstGeom>
          <a:noFill/>
        </p:spPr>
        <p:txBody>
          <a:bodyPr wrap="square">
            <a:spAutoFit/>
          </a:bodyPr>
          <a:lstStyle/>
          <a:p>
            <a:r>
              <a:rPr lang="en-US" sz="1800" b="0" i="0" dirty="0">
                <a:solidFill>
                  <a:srgbClr val="242021"/>
                </a:solidFill>
                <a:effectLst/>
                <a:latin typeface="TimesTen-Roman"/>
              </a:rPr>
              <a:t>(b) A </a:t>
            </a:r>
            <a:r>
              <a:rPr lang="en-US" sz="1800" b="0" i="0" dirty="0" err="1">
                <a:solidFill>
                  <a:srgbClr val="242021"/>
                </a:solidFill>
                <a:effectLst/>
                <a:latin typeface="TimesTen-Roman"/>
              </a:rPr>
              <a:t>lowcontrast</a:t>
            </a:r>
            <a:r>
              <a:rPr lang="en-US" sz="1800" b="0" i="0" dirty="0">
                <a:solidFill>
                  <a:srgbClr val="242021"/>
                </a:solidFill>
                <a:effectLst/>
                <a:latin typeface="TimesTen-Roman"/>
              </a:rPr>
              <a:t> electron</a:t>
            </a:r>
          </a:p>
          <a:p>
            <a:r>
              <a:rPr lang="en-US" sz="1800" b="0" i="0" dirty="0">
                <a:solidFill>
                  <a:srgbClr val="242021"/>
                </a:solidFill>
                <a:effectLst/>
                <a:latin typeface="TimesTen-Roman"/>
              </a:rPr>
              <a:t> microscope image of pollen</a:t>
            </a:r>
            <a:r>
              <a:rPr lang="en-US" dirty="0"/>
              <a:t> </a:t>
            </a:r>
            <a:br>
              <a:rPr lang="en-US" dirty="0"/>
            </a:br>
            <a:r>
              <a:rPr lang="en-US" dirty="0"/>
              <a:t> </a:t>
            </a:r>
            <a:br>
              <a:rPr lang="en-US" dirty="0"/>
            </a:br>
            <a:endParaRPr lang="en-US" dirty="0"/>
          </a:p>
        </p:txBody>
      </p:sp>
      <p:sp>
        <p:nvSpPr>
          <p:cNvPr id="15" name="TextBox 14">
            <a:extLst>
              <a:ext uri="{FF2B5EF4-FFF2-40B4-BE49-F238E27FC236}">
                <a16:creationId xmlns:a16="http://schemas.microsoft.com/office/drawing/2014/main" id="{50C38D89-DA35-431E-2F61-A3C26B11CC8D}"/>
              </a:ext>
            </a:extLst>
          </p:cNvPr>
          <p:cNvSpPr txBox="1"/>
          <p:nvPr/>
        </p:nvSpPr>
        <p:spPr>
          <a:xfrm>
            <a:off x="3305101" y="5863891"/>
            <a:ext cx="4572000" cy="646331"/>
          </a:xfrm>
          <a:prstGeom prst="rect">
            <a:avLst/>
          </a:prstGeom>
          <a:noFill/>
        </p:spPr>
        <p:txBody>
          <a:bodyPr wrap="square">
            <a:spAutoFit/>
          </a:bodyPr>
          <a:lstStyle/>
          <a:p>
            <a:r>
              <a:rPr lang="en-US" sz="1800" b="0" i="0" dirty="0">
                <a:solidFill>
                  <a:srgbClr val="242021"/>
                </a:solidFill>
                <a:effectLst/>
                <a:latin typeface="TimesTen-Roman"/>
              </a:rPr>
              <a:t>c)Result of contrast stretching</a:t>
            </a:r>
            <a:r>
              <a:rPr lang="en-US" dirty="0"/>
              <a:t> </a:t>
            </a:r>
            <a:br>
              <a:rPr lang="en-US" dirty="0"/>
            </a:br>
            <a:endParaRPr lang="en-US" dirty="0"/>
          </a:p>
        </p:txBody>
      </p:sp>
      <p:sp>
        <p:nvSpPr>
          <p:cNvPr id="17" name="TextBox 16">
            <a:extLst>
              <a:ext uri="{FF2B5EF4-FFF2-40B4-BE49-F238E27FC236}">
                <a16:creationId xmlns:a16="http://schemas.microsoft.com/office/drawing/2014/main" id="{DE83CF10-0DFC-A161-541D-5722E2A99044}"/>
              </a:ext>
            </a:extLst>
          </p:cNvPr>
          <p:cNvSpPr txBox="1"/>
          <p:nvPr/>
        </p:nvSpPr>
        <p:spPr>
          <a:xfrm>
            <a:off x="6510760" y="5831214"/>
            <a:ext cx="4572000" cy="646331"/>
          </a:xfrm>
          <a:prstGeom prst="rect">
            <a:avLst/>
          </a:prstGeom>
          <a:noFill/>
        </p:spPr>
        <p:txBody>
          <a:bodyPr wrap="square">
            <a:spAutoFit/>
          </a:bodyPr>
          <a:lstStyle/>
          <a:p>
            <a:r>
              <a:rPr lang="en-US" sz="1800" b="0" i="0" dirty="0">
                <a:solidFill>
                  <a:srgbClr val="242021"/>
                </a:solidFill>
                <a:effectLst/>
                <a:latin typeface="TimesTen-Roman"/>
              </a:rPr>
              <a:t>d) Result of thresholding</a:t>
            </a:r>
            <a:r>
              <a:rPr lang="en-US" dirty="0"/>
              <a:t> </a:t>
            </a:r>
            <a:br>
              <a:rPr lang="en-US" dirty="0"/>
            </a:br>
            <a:endParaRPr lang="en-US" dirty="0"/>
          </a:p>
        </p:txBody>
      </p:sp>
      <p:grpSp>
        <p:nvGrpSpPr>
          <p:cNvPr id="22" name="Group 21">
            <a:extLst>
              <a:ext uri="{FF2B5EF4-FFF2-40B4-BE49-F238E27FC236}">
                <a16:creationId xmlns:a16="http://schemas.microsoft.com/office/drawing/2014/main" id="{41ABD106-A12B-C150-8265-CD426D08E3A8}"/>
              </a:ext>
            </a:extLst>
          </p:cNvPr>
          <p:cNvGrpSpPr/>
          <p:nvPr/>
        </p:nvGrpSpPr>
        <p:grpSpPr>
          <a:xfrm>
            <a:off x="3702377" y="620184"/>
            <a:ext cx="4011603" cy="2365042"/>
            <a:chOff x="3702377" y="620184"/>
            <a:chExt cx="4011603" cy="2365042"/>
          </a:xfrm>
        </p:grpSpPr>
        <p:pic>
          <p:nvPicPr>
            <p:cNvPr id="19" name="Picture 18">
              <a:extLst>
                <a:ext uri="{FF2B5EF4-FFF2-40B4-BE49-F238E27FC236}">
                  <a16:creationId xmlns:a16="http://schemas.microsoft.com/office/drawing/2014/main" id="{B435621F-7D53-FD3C-4B23-A78986A40E44}"/>
                </a:ext>
              </a:extLst>
            </p:cNvPr>
            <p:cNvPicPr>
              <a:picLocks noChangeAspect="1"/>
            </p:cNvPicPr>
            <p:nvPr/>
          </p:nvPicPr>
          <p:blipFill>
            <a:blip r:embed="rId6"/>
            <a:stretch>
              <a:fillRect/>
            </a:stretch>
          </p:blipFill>
          <p:spPr>
            <a:xfrm>
              <a:off x="3702377" y="620184"/>
              <a:ext cx="4011603" cy="1991142"/>
            </a:xfrm>
            <a:prstGeom prst="rect">
              <a:avLst/>
            </a:prstGeom>
          </p:spPr>
        </p:pic>
        <p:cxnSp>
          <p:nvCxnSpPr>
            <p:cNvPr id="21" name="Straight Arrow Connector 20">
              <a:extLst>
                <a:ext uri="{FF2B5EF4-FFF2-40B4-BE49-F238E27FC236}">
                  <a16:creationId xmlns:a16="http://schemas.microsoft.com/office/drawing/2014/main" id="{DC978AFB-E871-91FB-9C4D-B24049567DD7}"/>
                </a:ext>
              </a:extLst>
            </p:cNvPr>
            <p:cNvCxnSpPr/>
            <p:nvPr/>
          </p:nvCxnSpPr>
          <p:spPr>
            <a:xfrm>
              <a:off x="4757965" y="2611326"/>
              <a:ext cx="0" cy="37390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grpSp>
        <p:nvGrpSpPr>
          <p:cNvPr id="27" name="Group 26">
            <a:extLst>
              <a:ext uri="{FF2B5EF4-FFF2-40B4-BE49-F238E27FC236}">
                <a16:creationId xmlns:a16="http://schemas.microsoft.com/office/drawing/2014/main" id="{C183E9E0-9304-7277-645E-57910869552E}"/>
              </a:ext>
            </a:extLst>
          </p:cNvPr>
          <p:cNvGrpSpPr/>
          <p:nvPr/>
        </p:nvGrpSpPr>
        <p:grpSpPr>
          <a:xfrm>
            <a:off x="6849700" y="1573450"/>
            <a:ext cx="2124075" cy="1316501"/>
            <a:chOff x="6849700" y="1573450"/>
            <a:chExt cx="2124075" cy="1316501"/>
          </a:xfrm>
        </p:grpSpPr>
        <p:pic>
          <p:nvPicPr>
            <p:cNvPr id="24" name="Picture 23">
              <a:extLst>
                <a:ext uri="{FF2B5EF4-FFF2-40B4-BE49-F238E27FC236}">
                  <a16:creationId xmlns:a16="http://schemas.microsoft.com/office/drawing/2014/main" id="{D56E52AD-A2D4-5318-8015-5FC6B35C7A07}"/>
                </a:ext>
              </a:extLst>
            </p:cNvPr>
            <p:cNvPicPr>
              <a:picLocks noChangeAspect="1"/>
            </p:cNvPicPr>
            <p:nvPr/>
          </p:nvPicPr>
          <p:blipFill>
            <a:blip r:embed="rId7"/>
            <a:stretch>
              <a:fillRect/>
            </a:stretch>
          </p:blipFill>
          <p:spPr>
            <a:xfrm>
              <a:off x="6849700" y="1573450"/>
              <a:ext cx="2124075" cy="866775"/>
            </a:xfrm>
            <a:prstGeom prst="rect">
              <a:avLst/>
            </a:prstGeom>
          </p:spPr>
        </p:pic>
        <p:cxnSp>
          <p:nvCxnSpPr>
            <p:cNvPr id="26" name="Straight Arrow Connector 25">
              <a:extLst>
                <a:ext uri="{FF2B5EF4-FFF2-40B4-BE49-F238E27FC236}">
                  <a16:creationId xmlns:a16="http://schemas.microsoft.com/office/drawing/2014/main" id="{46840EE2-3A21-3A65-B9AC-226889194990}"/>
                </a:ext>
              </a:extLst>
            </p:cNvPr>
            <p:cNvCxnSpPr/>
            <p:nvPr/>
          </p:nvCxnSpPr>
          <p:spPr>
            <a:xfrm>
              <a:off x="8206451" y="2440225"/>
              <a:ext cx="0" cy="44972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280826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22"/>
                                        </p:tgtEl>
                                        <p:attrNameLst>
                                          <p:attrName>ppt_x</p:attrName>
                                        </p:attrNameLst>
                                      </p:cBhvr>
                                      <p:tavLst>
                                        <p:tav tm="0">
                                          <p:val>
                                            <p:strVal val="ppt_x"/>
                                          </p:val>
                                        </p:tav>
                                        <p:tav tm="100000">
                                          <p:val>
                                            <p:strVal val="ppt_x"/>
                                          </p:val>
                                        </p:tav>
                                      </p:tavLst>
                                    </p:anim>
                                    <p:anim calcmode="lin" valueType="num">
                                      <p:cBhvr additive="base">
                                        <p:cTn id="11" dur="500"/>
                                        <p:tgtEl>
                                          <p:spTgt spid="22"/>
                                        </p:tgtEl>
                                        <p:attrNameLst>
                                          <p:attrName>ppt_y</p:attrName>
                                        </p:attrNameLst>
                                      </p:cBhvr>
                                      <p:tavLst>
                                        <p:tav tm="0">
                                          <p:val>
                                            <p:strVal val="ppt_y"/>
                                          </p:val>
                                        </p:tav>
                                        <p:tav tm="100000">
                                          <p:val>
                                            <p:strVal val="1+ppt_h/2"/>
                                          </p:val>
                                        </p:tav>
                                      </p:tavLst>
                                    </p:anim>
                                    <p:set>
                                      <p:cBhvr>
                                        <p:cTn id="12" dur="1" fill="hold">
                                          <p:stCondLst>
                                            <p:cond delay="499"/>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nodeType="clickEffect">
                                  <p:stCondLst>
                                    <p:cond delay="0"/>
                                  </p:stCondLst>
                                  <p:childTnLst>
                                    <p:animEffect transition="out" filter="randombar(horizontal)">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0933-806D-440C-1D61-8CD61F6F56E1}"/>
              </a:ext>
            </a:extLst>
          </p:cNvPr>
          <p:cNvSpPr>
            <a:spLocks noGrp="1"/>
          </p:cNvSpPr>
          <p:nvPr>
            <p:ph type="title"/>
          </p:nvPr>
        </p:nvSpPr>
        <p:spPr/>
        <p:txBody>
          <a:bodyPr/>
          <a:lstStyle/>
          <a:p>
            <a:endParaRPr lang="en-US"/>
          </a:p>
        </p:txBody>
      </p:sp>
      <p:graphicFrame>
        <p:nvGraphicFramePr>
          <p:cNvPr id="4" name="Table 4">
            <a:extLst>
              <a:ext uri="{FF2B5EF4-FFF2-40B4-BE49-F238E27FC236}">
                <a16:creationId xmlns:a16="http://schemas.microsoft.com/office/drawing/2014/main" id="{8871A6D9-C33D-1C3F-365F-1C85ED78141A}"/>
              </a:ext>
            </a:extLst>
          </p:cNvPr>
          <p:cNvGraphicFramePr>
            <a:graphicFrameLocks noGrp="1"/>
          </p:cNvGraphicFramePr>
          <p:nvPr>
            <p:ph idx="1"/>
            <p:extLst>
              <p:ext uri="{D42A27DB-BD31-4B8C-83A1-F6EECF244321}">
                <p14:modId xmlns:p14="http://schemas.microsoft.com/office/powerpoint/2010/main" val="2143708914"/>
              </p:ext>
            </p:extLst>
          </p:nvPr>
        </p:nvGraphicFramePr>
        <p:xfrm>
          <a:off x="457200" y="1600200"/>
          <a:ext cx="4389120" cy="1645920"/>
        </p:xfrm>
        <a:graphic>
          <a:graphicData uri="http://schemas.openxmlformats.org/drawingml/2006/table">
            <a:tbl>
              <a:tblPr firstRow="1" bandRow="1">
                <a:tableStyleId>{5C22544A-7EE6-4342-B048-85BDC9FD1C3A}</a:tableStyleId>
              </a:tblPr>
              <a:tblGrid>
                <a:gridCol w="1463040">
                  <a:extLst>
                    <a:ext uri="{9D8B030D-6E8A-4147-A177-3AD203B41FA5}">
                      <a16:colId xmlns:a16="http://schemas.microsoft.com/office/drawing/2014/main" val="333924233"/>
                    </a:ext>
                  </a:extLst>
                </a:gridCol>
                <a:gridCol w="1463040">
                  <a:extLst>
                    <a:ext uri="{9D8B030D-6E8A-4147-A177-3AD203B41FA5}">
                      <a16:colId xmlns:a16="http://schemas.microsoft.com/office/drawing/2014/main" val="1338973949"/>
                    </a:ext>
                  </a:extLst>
                </a:gridCol>
                <a:gridCol w="1463040">
                  <a:extLst>
                    <a:ext uri="{9D8B030D-6E8A-4147-A177-3AD203B41FA5}">
                      <a16:colId xmlns:a16="http://schemas.microsoft.com/office/drawing/2014/main" val="1124461498"/>
                    </a:ext>
                  </a:extLst>
                </a:gridCol>
              </a:tblGrid>
              <a:tr h="548640">
                <a:tc>
                  <a:txBody>
                    <a:bodyPr/>
                    <a:lstStyle/>
                    <a:p>
                      <a:r>
                        <a:rPr lang="en-US" dirty="0"/>
                        <a:t>5</a:t>
                      </a:r>
                    </a:p>
                  </a:txBody>
                  <a:tcPr/>
                </a:tc>
                <a:tc>
                  <a:txBody>
                    <a:bodyPr/>
                    <a:lstStyle/>
                    <a:p>
                      <a:r>
                        <a:rPr lang="en-US" dirty="0"/>
                        <a:t>1</a:t>
                      </a:r>
                    </a:p>
                  </a:txBody>
                  <a:tcPr/>
                </a:tc>
                <a:tc>
                  <a:txBody>
                    <a:bodyPr/>
                    <a:lstStyle/>
                    <a:p>
                      <a:r>
                        <a:rPr lang="en-US" dirty="0"/>
                        <a:t>6</a:t>
                      </a:r>
                    </a:p>
                  </a:txBody>
                  <a:tcPr/>
                </a:tc>
                <a:extLst>
                  <a:ext uri="{0D108BD9-81ED-4DB2-BD59-A6C34878D82A}">
                    <a16:rowId xmlns:a16="http://schemas.microsoft.com/office/drawing/2014/main" val="3641572702"/>
                  </a:ext>
                </a:extLst>
              </a:tr>
              <a:tr h="548640">
                <a:tc>
                  <a:txBody>
                    <a:bodyPr/>
                    <a:lstStyle/>
                    <a:p>
                      <a:r>
                        <a:rPr lang="en-US" dirty="0"/>
                        <a:t>3</a:t>
                      </a:r>
                    </a:p>
                  </a:txBody>
                  <a:tcPr/>
                </a:tc>
                <a:tc>
                  <a:txBody>
                    <a:bodyPr/>
                    <a:lstStyle/>
                    <a:p>
                      <a:r>
                        <a:rPr lang="en-US" dirty="0"/>
                        <a:t>2</a:t>
                      </a:r>
                    </a:p>
                  </a:txBody>
                  <a:tcPr/>
                </a:tc>
                <a:tc>
                  <a:txBody>
                    <a:bodyPr/>
                    <a:lstStyle/>
                    <a:p>
                      <a:r>
                        <a:rPr lang="en-US" dirty="0"/>
                        <a:t>4</a:t>
                      </a:r>
                    </a:p>
                  </a:txBody>
                  <a:tcPr/>
                </a:tc>
                <a:extLst>
                  <a:ext uri="{0D108BD9-81ED-4DB2-BD59-A6C34878D82A}">
                    <a16:rowId xmlns:a16="http://schemas.microsoft.com/office/drawing/2014/main" val="3082455536"/>
                  </a:ext>
                </a:extLst>
              </a:tr>
              <a:tr h="548640">
                <a:tc>
                  <a:txBody>
                    <a:bodyPr/>
                    <a:lstStyle/>
                    <a:p>
                      <a:r>
                        <a:rPr lang="en-US" dirty="0"/>
                        <a:t>5</a:t>
                      </a:r>
                    </a:p>
                  </a:txBody>
                  <a:tcPr/>
                </a:tc>
                <a:tc>
                  <a:txBody>
                    <a:bodyPr/>
                    <a:lstStyle/>
                    <a:p>
                      <a:r>
                        <a:rPr lang="en-US" dirty="0"/>
                        <a:t>3</a:t>
                      </a:r>
                    </a:p>
                  </a:txBody>
                  <a:tcPr/>
                </a:tc>
                <a:tc>
                  <a:txBody>
                    <a:bodyPr/>
                    <a:lstStyle/>
                    <a:p>
                      <a:r>
                        <a:rPr lang="en-US" dirty="0"/>
                        <a:t>5</a:t>
                      </a:r>
                    </a:p>
                  </a:txBody>
                  <a:tcPr/>
                </a:tc>
                <a:extLst>
                  <a:ext uri="{0D108BD9-81ED-4DB2-BD59-A6C34878D82A}">
                    <a16:rowId xmlns:a16="http://schemas.microsoft.com/office/drawing/2014/main" val="2904362125"/>
                  </a:ext>
                </a:extLst>
              </a:tr>
            </a:tbl>
          </a:graphicData>
        </a:graphic>
      </p:graphicFrame>
    </p:spTree>
    <p:extLst>
      <p:ext uri="{BB962C8B-B14F-4D97-AF65-F5344CB8AC3E}">
        <p14:creationId xmlns:p14="http://schemas.microsoft.com/office/powerpoint/2010/main" val="2685398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Histogram Equalization</a:t>
            </a:r>
            <a:endParaRPr sz="3200" dirty="0">
              <a:latin typeface="Trebuchet MS" panose="020B0603020202020204" pitchFamily="34" charset="0"/>
              <a:ea typeface="+mn-ea"/>
              <a:cs typeface="Times New Roman" panose="02020603050405020304" pitchFamily="18" charset="0"/>
            </a:endParaRPr>
          </a:p>
        </p:txBody>
      </p:sp>
      <p:sp>
        <p:nvSpPr>
          <p:cNvPr id="6" name="TextBox 5">
            <a:extLst>
              <a:ext uri="{FF2B5EF4-FFF2-40B4-BE49-F238E27FC236}">
                <a16:creationId xmlns:a16="http://schemas.microsoft.com/office/drawing/2014/main" id="{A7B4CF27-221A-E46E-A88B-575F2D2860C7}"/>
              </a:ext>
            </a:extLst>
          </p:cNvPr>
          <p:cNvSpPr txBox="1"/>
          <p:nvPr/>
        </p:nvSpPr>
        <p:spPr>
          <a:xfrm>
            <a:off x="156796" y="1153003"/>
            <a:ext cx="8585074" cy="3108543"/>
          </a:xfrm>
          <a:prstGeom prst="rect">
            <a:avLst/>
          </a:prstGeom>
          <a:solidFill>
            <a:srgbClr val="FFC000"/>
          </a:solidFill>
        </p:spPr>
        <p:txBody>
          <a:bodyPr wrap="square">
            <a:spAutoFit/>
          </a:bodyPr>
          <a:lstStyle/>
          <a:p>
            <a:r>
              <a:rPr lang="en-US" sz="2800" b="1" dirty="0">
                <a:latin typeface="Times New Roman" panose="02020603050405020304" pitchFamily="18" charset="0"/>
                <a:cs typeface="Times New Roman" panose="02020603050405020304" pitchFamily="18" charset="0"/>
              </a:rPr>
              <a:t>Histogram Equalization </a:t>
            </a:r>
            <a:r>
              <a:rPr lang="en-US" sz="2800" dirty="0">
                <a:latin typeface="Times New Roman" panose="02020603050405020304" pitchFamily="18" charset="0"/>
                <a:cs typeface="Times New Roman" panose="02020603050405020304" pitchFamily="18" charset="0"/>
              </a:rPr>
              <a:t>is a technique used to enhance the contrast of an image by spreading out the most frequent intensity values. </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It works by </a:t>
            </a:r>
            <a:r>
              <a:rPr lang="en-US" sz="2800" dirty="0">
                <a:solidFill>
                  <a:srgbClr val="FF0000"/>
                </a:solidFill>
                <a:latin typeface="Times New Roman" panose="02020603050405020304" pitchFamily="18" charset="0"/>
                <a:cs typeface="Times New Roman" panose="02020603050405020304" pitchFamily="18" charset="0"/>
              </a:rPr>
              <a:t>transforming the intensity values of an image </a:t>
            </a:r>
            <a:r>
              <a:rPr lang="en-US" sz="2800" dirty="0">
                <a:latin typeface="Times New Roman" panose="02020603050405020304" pitchFamily="18" charset="0"/>
                <a:cs typeface="Times New Roman" panose="02020603050405020304" pitchFamily="18" charset="0"/>
              </a:rPr>
              <a:t>so that the histogram of the output image is approximately </a:t>
            </a:r>
            <a:r>
              <a:rPr lang="en-US" sz="2800" dirty="0">
                <a:solidFill>
                  <a:srgbClr val="FF0000"/>
                </a:solidFill>
                <a:latin typeface="Times New Roman" panose="02020603050405020304" pitchFamily="18" charset="0"/>
                <a:cs typeface="Times New Roman" panose="02020603050405020304" pitchFamily="18" charset="0"/>
              </a:rPr>
              <a:t>uniform</a:t>
            </a:r>
            <a:r>
              <a:rPr lang="en-US" sz="28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2135C2E7-6655-6DD0-DE46-AB40904A2407}"/>
              </a:ext>
            </a:extLst>
          </p:cNvPr>
          <p:cNvPicPr>
            <a:picLocks noChangeAspect="1"/>
          </p:cNvPicPr>
          <p:nvPr/>
        </p:nvPicPr>
        <p:blipFill>
          <a:blip r:embed="rId2"/>
          <a:stretch>
            <a:fillRect/>
          </a:stretch>
        </p:blipFill>
        <p:spPr>
          <a:xfrm>
            <a:off x="961534" y="4553778"/>
            <a:ext cx="7202078" cy="1334490"/>
          </a:xfrm>
          <a:prstGeom prst="rect">
            <a:avLst/>
          </a:prstGeom>
        </p:spPr>
      </p:pic>
    </p:spTree>
    <p:extLst>
      <p:ext uri="{BB962C8B-B14F-4D97-AF65-F5344CB8AC3E}">
        <p14:creationId xmlns:p14="http://schemas.microsoft.com/office/powerpoint/2010/main" val="4015507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A221D-D648-32CA-9FE0-5366AC3330B1}"/>
              </a:ext>
            </a:extLst>
          </p:cNvPr>
          <p:cNvSpPr>
            <a:spLocks noGrp="1"/>
          </p:cNvSpPr>
          <p:nvPr>
            <p:ph idx="1"/>
          </p:nvPr>
        </p:nvSpPr>
        <p:spPr>
          <a:xfrm>
            <a:off x="372358" y="843700"/>
            <a:ext cx="8229600" cy="5689076"/>
          </a:xfrm>
          <a:ln>
            <a:solidFill>
              <a:srgbClr val="66FF66"/>
            </a:solidFill>
          </a:ln>
        </p:spPr>
        <p:txBody>
          <a:bodyPr>
            <a:normAutofit fontScale="55000" lnSpcReduction="20000"/>
          </a:bodyPr>
          <a:lstStyle/>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dirty="0"/>
              <a:t>:</a:t>
            </a:r>
          </a:p>
          <a:p>
            <a:pPr marL="0" indent="0">
              <a:buNone/>
            </a:pPr>
            <a:endParaRPr lang="en-US" dirty="0"/>
          </a:p>
          <a:p>
            <a:pPr marL="0" indent="0">
              <a:buNone/>
            </a:pPr>
            <a:endParaRPr lang="en-US" dirty="0"/>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Download Here!!!! https://dl.icdst.org/pdfs/files4/01c56e081202b62bd7d3b4f8545775fb.pdf</a:t>
            </a:r>
          </a:p>
          <a:p>
            <a:endParaRPr lang="en-US" dirty="0"/>
          </a:p>
        </p:txBody>
      </p:sp>
      <p:sp>
        <p:nvSpPr>
          <p:cNvPr id="4" name="Rectangle 3">
            <a:extLst>
              <a:ext uri="{FF2B5EF4-FFF2-40B4-BE49-F238E27FC236}">
                <a16:creationId xmlns:a16="http://schemas.microsoft.com/office/drawing/2014/main" id="{E0BD8900-57E5-5F6C-6378-8A59B14268D3}"/>
              </a:ext>
            </a:extLst>
          </p:cNvPr>
          <p:cNvSpPr/>
          <p:nvPr/>
        </p:nvSpPr>
        <p:spPr>
          <a:xfrm>
            <a:off x="42420" y="0"/>
            <a:ext cx="9059159" cy="669303"/>
          </a:xfrm>
          <a:prstGeom prst="rect">
            <a:avLst/>
          </a:prstGeom>
          <a:solidFill>
            <a:srgbClr val="FF0000"/>
          </a:solidFill>
          <a:ln w="57150">
            <a:solidFill>
              <a:srgbClr val="228B2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i="1" dirty="0">
                <a:solidFill>
                  <a:srgbClr val="FFC000"/>
                </a:solidFill>
                <a:latin typeface="Times New Roman" panose="02020603050405020304" pitchFamily="18" charset="0"/>
                <a:cs typeface="Times New Roman" panose="02020603050405020304" pitchFamily="18" charset="0"/>
              </a:rPr>
              <a:t>Reference Books</a:t>
            </a:r>
            <a:endParaRPr sz="3200" i="1" dirty="0">
              <a:solidFill>
                <a:srgbClr val="FFC00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CCE99B1-2EFB-CCC1-CFC3-14DA8C776C97}"/>
              </a:ext>
            </a:extLst>
          </p:cNvPr>
          <p:cNvPicPr>
            <a:picLocks noChangeAspect="1"/>
          </p:cNvPicPr>
          <p:nvPr/>
        </p:nvPicPr>
        <p:blipFill>
          <a:blip r:embed="rId2"/>
          <a:stretch>
            <a:fillRect/>
          </a:stretch>
        </p:blipFill>
        <p:spPr>
          <a:xfrm>
            <a:off x="372358" y="914400"/>
            <a:ext cx="8156557" cy="4779389"/>
          </a:xfrm>
          <a:prstGeom prst="rect">
            <a:avLst/>
          </a:prstGeom>
        </p:spPr>
      </p:pic>
    </p:spTree>
    <p:extLst>
      <p:ext uri="{BB962C8B-B14F-4D97-AF65-F5344CB8AC3E}">
        <p14:creationId xmlns:p14="http://schemas.microsoft.com/office/powerpoint/2010/main" val="47600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grpId="0" nodeType="clickEffect">
                                  <p:stCondLst>
                                    <p:cond delay="0"/>
                                  </p:stCondLst>
                                  <p:childTnLst>
                                    <p:anim calcmode="discrete" valueType="str">
                                      <p:cBhvr override="childStyle">
                                        <p:cTn id="6" dur="2000" fill="hold"/>
                                        <p:tgtEl>
                                          <p:spTgt spid="4"/>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Histogram Equalization</a:t>
            </a:r>
            <a:endParaRPr sz="3200" dirty="0">
              <a:latin typeface="Trebuchet MS" panose="020B0603020202020204" pitchFamily="34" charset="0"/>
              <a:ea typeface="+mn-ea"/>
              <a:cs typeface="Times New Roman" panose="02020603050405020304" pitchFamily="18" charset="0"/>
            </a:endParaRPr>
          </a:p>
        </p:txBody>
      </p:sp>
      <p:pic>
        <p:nvPicPr>
          <p:cNvPr id="4" name="Picture 3">
            <a:extLst>
              <a:ext uri="{FF2B5EF4-FFF2-40B4-BE49-F238E27FC236}">
                <a16:creationId xmlns:a16="http://schemas.microsoft.com/office/drawing/2014/main" id="{DF118B1E-4C79-A4A8-6A97-1659EA15772E}"/>
              </a:ext>
            </a:extLst>
          </p:cNvPr>
          <p:cNvPicPr>
            <a:picLocks noChangeAspect="1"/>
          </p:cNvPicPr>
          <p:nvPr/>
        </p:nvPicPr>
        <p:blipFill>
          <a:blip r:embed="rId2"/>
          <a:stretch>
            <a:fillRect/>
          </a:stretch>
        </p:blipFill>
        <p:spPr>
          <a:xfrm>
            <a:off x="113121" y="439839"/>
            <a:ext cx="8993171" cy="4895732"/>
          </a:xfrm>
          <a:prstGeom prst="rect">
            <a:avLst/>
          </a:prstGeom>
        </p:spPr>
      </p:pic>
      <p:pic>
        <p:nvPicPr>
          <p:cNvPr id="7" name="Picture 6">
            <a:extLst>
              <a:ext uri="{FF2B5EF4-FFF2-40B4-BE49-F238E27FC236}">
                <a16:creationId xmlns:a16="http://schemas.microsoft.com/office/drawing/2014/main" id="{F0BB01F0-BB39-6613-CA41-277F5E0F141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382866" y="4939644"/>
            <a:ext cx="249702" cy="348792"/>
          </a:xfrm>
          <a:prstGeom prst="rect">
            <a:avLst/>
          </a:prstGeom>
        </p:spPr>
      </p:pic>
      <p:sp>
        <p:nvSpPr>
          <p:cNvPr id="8" name="TextBox 7">
            <a:extLst>
              <a:ext uri="{FF2B5EF4-FFF2-40B4-BE49-F238E27FC236}">
                <a16:creationId xmlns:a16="http://schemas.microsoft.com/office/drawing/2014/main" id="{9240D0CD-973B-958C-F502-04DDEF855978}"/>
              </a:ext>
            </a:extLst>
          </p:cNvPr>
          <p:cNvSpPr txBox="1"/>
          <p:nvPr/>
        </p:nvSpPr>
        <p:spPr>
          <a:xfrm>
            <a:off x="5757420" y="4889856"/>
            <a:ext cx="725864" cy="646331"/>
          </a:xfrm>
          <a:prstGeom prst="rect">
            <a:avLst/>
          </a:prstGeom>
          <a:noFill/>
        </p:spPr>
        <p:txBody>
          <a:bodyPr wrap="square" rtlCol="0">
            <a:spAutoFit/>
          </a:bodyPr>
          <a:lstStyle/>
          <a:p>
            <a:r>
              <a:rPr lang="en-US" sz="1800" b="1" i="0" dirty="0">
                <a:solidFill>
                  <a:srgbClr val="242021"/>
                </a:solidFill>
                <a:effectLst/>
                <a:latin typeface="TimesTen-Roman"/>
              </a:rPr>
              <a:t>4096</a:t>
            </a:r>
            <a:r>
              <a:rPr lang="en-US" b="1" dirty="0"/>
              <a:t> </a:t>
            </a:r>
            <a:br>
              <a:rPr lang="en-US" b="1" dirty="0"/>
            </a:br>
            <a:endParaRPr lang="en-US" b="1"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83540E-BD92-184C-70DC-E9D7E0C16AAC}"/>
                  </a:ext>
                </a:extLst>
              </p:cNvPr>
              <p:cNvSpPr txBox="1"/>
              <p:nvPr/>
            </p:nvSpPr>
            <p:spPr>
              <a:xfrm>
                <a:off x="9823162" y="1215095"/>
                <a:ext cx="519373" cy="400110"/>
              </a:xfrm>
              <a:prstGeom prst="rect">
                <a:avLst/>
              </a:prstGeom>
              <a:noFill/>
            </p:spPr>
            <p:txBody>
              <a:bodyPr wrap="none" lIns="0" tIns="0" rIns="0" bIns="0" rtlCol="0">
                <a:spAutoFit/>
              </a:bodyPr>
              <a:lstStyle/>
              <a:p>
                <a14:m>
                  <m:oMath xmlns:m="http://schemas.openxmlformats.org/officeDocument/2006/math">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𝟕𝟗𝟎</m:t>
                        </m:r>
                      </m:num>
                      <m:den>
                        <m:r>
                          <a:rPr lang="en-US" b="1" i="1" smtClean="0">
                            <a:solidFill>
                              <a:srgbClr val="FF0000"/>
                            </a:solidFill>
                            <a:latin typeface="Cambria Math" panose="02040503050406030204" pitchFamily="18" charset="0"/>
                          </a:rPr>
                          <m:t>𝟒𝟎𝟗𝟔</m:t>
                        </m:r>
                      </m:den>
                    </m:f>
                  </m:oMath>
                </a14:m>
                <a:r>
                  <a:rPr lang="en-US" b="1" dirty="0">
                    <a:solidFill>
                      <a:srgbClr val="FF0000"/>
                    </a:solidFill>
                  </a:rPr>
                  <a:t>=</a:t>
                </a:r>
              </a:p>
            </p:txBody>
          </p:sp>
        </mc:Choice>
        <mc:Fallback xmlns="">
          <p:sp>
            <p:nvSpPr>
              <p:cNvPr id="9" name="TextBox 8">
                <a:extLst>
                  <a:ext uri="{FF2B5EF4-FFF2-40B4-BE49-F238E27FC236}">
                    <a16:creationId xmlns:a16="http://schemas.microsoft.com/office/drawing/2014/main" id="{2283540E-BD92-184C-70DC-E9D7E0C16AAC}"/>
                  </a:ext>
                </a:extLst>
              </p:cNvPr>
              <p:cNvSpPr txBox="1">
                <a:spLocks noRot="1" noChangeAspect="1" noMove="1" noResize="1" noEditPoints="1" noAdjustHandles="1" noChangeArrowheads="1" noChangeShapeType="1" noTextEdit="1"/>
              </p:cNvSpPr>
              <p:nvPr/>
            </p:nvSpPr>
            <p:spPr>
              <a:xfrm>
                <a:off x="9823162" y="1215095"/>
                <a:ext cx="519373" cy="400110"/>
              </a:xfrm>
              <a:prstGeom prst="rect">
                <a:avLst/>
              </a:prstGeom>
              <a:blipFill>
                <a:blip r:embed="rId5"/>
                <a:stretch>
                  <a:fillRect l="-11628" t="-3030" r="-26744"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D06B12-35E8-F04F-8F60-11C5C323612F}"/>
                  </a:ext>
                </a:extLst>
              </p:cNvPr>
              <p:cNvSpPr txBox="1"/>
              <p:nvPr/>
            </p:nvSpPr>
            <p:spPr>
              <a:xfrm>
                <a:off x="9823162" y="1625240"/>
                <a:ext cx="519373" cy="400110"/>
              </a:xfrm>
              <a:prstGeom prst="rect">
                <a:avLst/>
              </a:prstGeom>
              <a:noFill/>
            </p:spPr>
            <p:txBody>
              <a:bodyPr wrap="none" lIns="0" tIns="0" rIns="0" bIns="0" rtlCol="0">
                <a:spAutoFit/>
              </a:bodyPr>
              <a:lstStyle/>
              <a:p>
                <a14:m>
                  <m:oMath xmlns:m="http://schemas.openxmlformats.org/officeDocument/2006/math">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𝟏𝟎𝟐𝟑</m:t>
                        </m:r>
                      </m:num>
                      <m:den>
                        <m:r>
                          <a:rPr lang="en-US" b="1" i="1" smtClean="0">
                            <a:solidFill>
                              <a:srgbClr val="FF0000"/>
                            </a:solidFill>
                            <a:latin typeface="Cambria Math" panose="02040503050406030204" pitchFamily="18" charset="0"/>
                          </a:rPr>
                          <m:t>𝟒𝟎𝟗𝟔</m:t>
                        </m:r>
                      </m:den>
                    </m:f>
                  </m:oMath>
                </a14:m>
                <a:r>
                  <a:rPr lang="en-US" b="1" dirty="0">
                    <a:solidFill>
                      <a:srgbClr val="FF0000"/>
                    </a:solidFill>
                  </a:rPr>
                  <a:t>=</a:t>
                </a:r>
              </a:p>
            </p:txBody>
          </p:sp>
        </mc:Choice>
        <mc:Fallback xmlns="">
          <p:sp>
            <p:nvSpPr>
              <p:cNvPr id="10" name="TextBox 9">
                <a:extLst>
                  <a:ext uri="{FF2B5EF4-FFF2-40B4-BE49-F238E27FC236}">
                    <a16:creationId xmlns:a16="http://schemas.microsoft.com/office/drawing/2014/main" id="{3ED06B12-35E8-F04F-8F60-11C5C323612F}"/>
                  </a:ext>
                </a:extLst>
              </p:cNvPr>
              <p:cNvSpPr txBox="1">
                <a:spLocks noRot="1" noChangeAspect="1" noMove="1" noResize="1" noEditPoints="1" noAdjustHandles="1" noChangeArrowheads="1" noChangeShapeType="1" noTextEdit="1"/>
              </p:cNvSpPr>
              <p:nvPr/>
            </p:nvSpPr>
            <p:spPr>
              <a:xfrm>
                <a:off x="9823162" y="1625240"/>
                <a:ext cx="519373" cy="400110"/>
              </a:xfrm>
              <a:prstGeom prst="rect">
                <a:avLst/>
              </a:prstGeom>
              <a:blipFill>
                <a:blip r:embed="rId6"/>
                <a:stretch>
                  <a:fillRect l="-11628" t="-3077" r="-26744" b="-21538"/>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0282101-FDAA-A4D3-C2E5-BC3A1066D5C3}"/>
              </a:ext>
            </a:extLst>
          </p:cNvPr>
          <p:cNvPicPr>
            <a:picLocks noChangeAspect="1"/>
          </p:cNvPicPr>
          <p:nvPr/>
        </p:nvPicPr>
        <p:blipFill>
          <a:blip r:embed="rId7"/>
          <a:stretch>
            <a:fillRect/>
          </a:stretch>
        </p:blipFill>
        <p:spPr>
          <a:xfrm>
            <a:off x="113122" y="2678758"/>
            <a:ext cx="2952750" cy="253426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0687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1" nodeType="clickEffect">
                                  <p:stCondLst>
                                    <p:cond delay="0"/>
                                  </p:stCondLst>
                                  <p:childTnLst>
                                    <p:animMotion origin="layout" path="M -4.16667E-6 0 L -0.28194 0.00139 " pathEditMode="relative" rAng="0" ptsTypes="AA">
                                      <p:cBhvr>
                                        <p:cTn id="16" dur="2000" fill="hold"/>
                                        <p:tgtEl>
                                          <p:spTgt spid="9"/>
                                        </p:tgtEl>
                                        <p:attrNameLst>
                                          <p:attrName>ppt_x</p:attrName>
                                          <p:attrName>ppt_y</p:attrName>
                                        </p:attrNameLst>
                                      </p:cBhvr>
                                      <p:rCtr x="-14097" y="69"/>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5" presetClass="path" presetSubtype="0" accel="50000" decel="50000" fill="hold" grpId="1" nodeType="clickEffect">
                                  <p:stCondLst>
                                    <p:cond delay="0"/>
                                  </p:stCondLst>
                                  <p:childTnLst>
                                    <p:animMotion origin="layout" path="M 0.01025 0.00556 L -0.28298 0.0088 " pathEditMode="relative" rAng="0" ptsTypes="AA">
                                      <p:cBhvr>
                                        <p:cTn id="24" dur="2000" fill="hold"/>
                                        <p:tgtEl>
                                          <p:spTgt spid="10"/>
                                        </p:tgtEl>
                                        <p:attrNameLst>
                                          <p:attrName>ppt_x</p:attrName>
                                          <p:attrName>ppt_y</p:attrName>
                                        </p:attrNameLst>
                                      </p:cBhvr>
                                      <p:rCtr x="-14670"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984" y="-2581"/>
            <a:ext cx="8842342" cy="348404"/>
          </a:xfrm>
          <a:solidFill>
            <a:srgbClr val="00B050"/>
          </a:solidFill>
          <a:ln w="28575">
            <a:solidFill>
              <a:schemeClr val="tx1"/>
            </a:solidFill>
          </a:ln>
        </p:spPr>
        <p:txBody>
          <a:bodyPr>
            <a:noAutofit/>
          </a:bodyPr>
          <a:lstStyle/>
          <a:p>
            <a:r>
              <a:rPr lang="en-US" sz="2400" dirty="0">
                <a:latin typeface="Trebuchet MS" panose="020B0603020202020204" pitchFamily="34" charset="0"/>
                <a:ea typeface="+mn-ea"/>
                <a:cs typeface="Times New Roman" panose="02020603050405020304" pitchFamily="18" charset="0"/>
              </a:rPr>
              <a:t>Histogram Equalization</a:t>
            </a:r>
            <a:endParaRPr sz="2400" dirty="0">
              <a:latin typeface="Trebuchet MS" panose="020B0603020202020204" pitchFamily="34"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43193225-981D-1170-986B-D1AEE7D9B9D6}"/>
                  </a:ext>
                </a:extLst>
              </p:cNvPr>
              <p:cNvGraphicFramePr>
                <a:graphicFrameLocks noGrp="1"/>
              </p:cNvGraphicFramePr>
              <p:nvPr>
                <p:extLst>
                  <p:ext uri="{D42A27DB-BD31-4B8C-83A1-F6EECF244321}">
                    <p14:modId xmlns:p14="http://schemas.microsoft.com/office/powerpoint/2010/main" val="2105703706"/>
                  </p:ext>
                </p:extLst>
              </p:nvPr>
            </p:nvGraphicFramePr>
            <p:xfrm>
              <a:off x="2789745" y="362853"/>
              <a:ext cx="5879182" cy="4148958"/>
            </p:xfrm>
            <a:graphic>
              <a:graphicData uri="http://schemas.openxmlformats.org/drawingml/2006/table">
                <a:tbl>
                  <a:tblPr firstRow="1" bandRow="1">
                    <a:tableStyleId>{5C22544A-7EE6-4342-B048-85BDC9FD1C3A}</a:tableStyleId>
                  </a:tblPr>
                  <a:tblGrid>
                    <a:gridCol w="1009793">
                      <a:extLst>
                        <a:ext uri="{9D8B030D-6E8A-4147-A177-3AD203B41FA5}">
                          <a16:colId xmlns:a16="http://schemas.microsoft.com/office/drawing/2014/main" val="239313426"/>
                        </a:ext>
                      </a:extLst>
                    </a:gridCol>
                    <a:gridCol w="1009793">
                      <a:extLst>
                        <a:ext uri="{9D8B030D-6E8A-4147-A177-3AD203B41FA5}">
                          <a16:colId xmlns:a16="http://schemas.microsoft.com/office/drawing/2014/main" val="3371261700"/>
                        </a:ext>
                      </a:extLst>
                    </a:gridCol>
                    <a:gridCol w="1840010">
                      <a:extLst>
                        <a:ext uri="{9D8B030D-6E8A-4147-A177-3AD203B41FA5}">
                          <a16:colId xmlns:a16="http://schemas.microsoft.com/office/drawing/2014/main" val="1862810465"/>
                        </a:ext>
                      </a:extLst>
                    </a:gridCol>
                    <a:gridCol w="1009793">
                      <a:extLst>
                        <a:ext uri="{9D8B030D-6E8A-4147-A177-3AD203B41FA5}">
                          <a16:colId xmlns:a16="http://schemas.microsoft.com/office/drawing/2014/main" val="1809280931"/>
                        </a:ext>
                      </a:extLst>
                    </a:gridCol>
                    <a:gridCol w="1009793">
                      <a:extLst>
                        <a:ext uri="{9D8B030D-6E8A-4147-A177-3AD203B41FA5}">
                          <a16:colId xmlns:a16="http://schemas.microsoft.com/office/drawing/2014/main" val="1320593636"/>
                        </a:ext>
                      </a:extLst>
                    </a:gridCol>
                  </a:tblGrid>
                  <a:tr h="292231">
                    <a:tc>
                      <a:txBody>
                        <a:bodyP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𝑟</m:t>
                                    </m:r>
                                  </m:e>
                                  <m:sub>
                                    <m:r>
                                      <a:rPr lang="en-US" sz="2000" i="1" dirty="0">
                                        <a:solidFill>
                                          <a:schemeClr val="tx1"/>
                                        </a:solidFill>
                                        <a:latin typeface="Cambria Math" panose="02040503050406030204" pitchFamily="18" charset="0"/>
                                      </a:rPr>
                                      <m:t>𝑘</m:t>
                                    </m:r>
                                  </m:sub>
                                </m:sSub>
                              </m:oMath>
                            </m:oMathPara>
                          </a14:m>
                          <a:endParaRPr lang="en-US" sz="20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𝒏</m:t>
                                    </m:r>
                                  </m:e>
                                  <m:sub>
                                    <m:r>
                                      <a:rPr lang="en-US" sz="2000" i="1" dirty="0">
                                        <a:solidFill>
                                          <a:schemeClr val="tx1"/>
                                        </a:solidFill>
                                        <a:latin typeface="Cambria Math" panose="02040503050406030204" pitchFamily="18" charset="0"/>
                                      </a:rPr>
                                      <m:t>𝑘</m:t>
                                    </m:r>
                                  </m:sub>
                                </m:sSub>
                              </m:oMath>
                            </m:oMathPara>
                          </a14:m>
                          <a:endParaRPr lang="en-US" sz="2000" dirty="0">
                            <a:solidFill>
                              <a:schemeClr val="tx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𝒑</m:t>
                                  </m:r>
                                </m:e>
                                <m:sub>
                                  <m:r>
                                    <a:rPr lang="en-US" sz="2000" b="1" i="1" dirty="0" smtClean="0">
                                      <a:solidFill>
                                        <a:schemeClr val="tx1"/>
                                      </a:solidFill>
                                      <a:latin typeface="Cambria Math" panose="02040503050406030204" pitchFamily="18" charset="0"/>
                                    </a:rPr>
                                    <m:t>𝒓</m:t>
                                  </m:r>
                                </m:sub>
                              </m:sSub>
                              <m:r>
                                <a:rPr lang="en-US" sz="2000" b="1" i="1" dirty="0" smtClean="0">
                                  <a:solidFill>
                                    <a:schemeClr val="tx1"/>
                                  </a:solidFill>
                                  <a:latin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𝑟</m:t>
                                  </m:r>
                                </m:e>
                                <m:sub>
                                  <m:r>
                                    <a:rPr lang="en-US" sz="2000" i="1" dirty="0">
                                      <a:solidFill>
                                        <a:schemeClr val="tx1"/>
                                      </a:solidFill>
                                      <a:latin typeface="Cambria Math" panose="02040503050406030204" pitchFamily="18" charset="0"/>
                                    </a:rPr>
                                    <m:t>𝑘</m:t>
                                  </m:r>
                                </m:sub>
                              </m:sSub>
                              <m:r>
                                <a:rPr lang="en-US" sz="2000" b="1" i="1" dirty="0" smtClean="0">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𝒏</m:t>
                                  </m:r>
                                </m:e>
                                <m:sub>
                                  <m:r>
                                    <a:rPr lang="en-US" sz="2000" i="1" dirty="0">
                                      <a:solidFill>
                                        <a:schemeClr val="tx1"/>
                                      </a:solidFill>
                                      <a:latin typeface="Cambria Math" panose="02040503050406030204" pitchFamily="18" charset="0"/>
                                    </a:rPr>
                                    <m:t>𝑘</m:t>
                                  </m:r>
                                </m:sub>
                              </m:sSub>
                            </m:oMath>
                          </a14:m>
                          <a:r>
                            <a:rPr lang="en-US" sz="2000" dirty="0">
                              <a:solidFill>
                                <a:schemeClr val="tx1"/>
                              </a:solidFill>
                            </a:rPr>
                            <a:t>/MN</a:t>
                          </a:r>
                          <a:endParaRPr lang="en-US" sz="2000" dirty="0"/>
                        </a:p>
                      </a:txBody>
                      <a:tcPr/>
                    </a:tc>
                    <a:tc>
                      <a:txBody>
                        <a:bodyPr/>
                        <a:lstStyle/>
                        <a:p>
                          <a:r>
                            <a:rPr lang="en-US" sz="2000" dirty="0" err="1">
                              <a:solidFill>
                                <a:schemeClr val="tx1"/>
                              </a:solidFill>
                            </a:rPr>
                            <a:t>cdf</a:t>
                          </a:r>
                          <a:endParaRPr lang="en-US" sz="20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𝒔</m:t>
                                    </m:r>
                                  </m:e>
                                  <m:sub>
                                    <m:r>
                                      <a:rPr lang="en-US" sz="2000" i="1" dirty="0">
                                        <a:solidFill>
                                          <a:schemeClr val="tx1"/>
                                        </a:solidFill>
                                        <a:latin typeface="Cambria Math" panose="02040503050406030204" pitchFamily="18" charset="0"/>
                                      </a:rPr>
                                      <m:t>𝑘</m:t>
                                    </m:r>
                                  </m:sub>
                                </m:sSub>
                              </m:oMath>
                            </m:oMathPara>
                          </a14:m>
                          <a:endParaRPr lang="en-US" sz="2000" dirty="0">
                            <a:solidFill>
                              <a:schemeClr val="tx1"/>
                            </a:solidFill>
                          </a:endParaRPr>
                        </a:p>
                      </a:txBody>
                      <a:tcPr/>
                    </a:tc>
                    <a:extLst>
                      <a:ext uri="{0D108BD9-81ED-4DB2-BD59-A6C34878D82A}">
                        <a16:rowId xmlns:a16="http://schemas.microsoft.com/office/drawing/2014/main" val="1318209542"/>
                      </a:ext>
                    </a:extLst>
                  </a:tr>
                  <a:tr h="382839">
                    <a:tc>
                      <a:txBody>
                        <a:bodyPr/>
                        <a:lstStyle/>
                        <a:p>
                          <a:r>
                            <a:rPr lang="en-US" dirty="0"/>
                            <a:t>0</a:t>
                          </a:r>
                        </a:p>
                      </a:txBody>
                      <a:tcPr/>
                    </a:tc>
                    <a:tc>
                      <a:txBody>
                        <a:bodyPr/>
                        <a:lstStyle/>
                        <a:p>
                          <a:r>
                            <a:rPr lang="en-US" dirty="0"/>
                            <a:t>790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lang="en-US" b="1" i="1" smtClean="0">
                                      <a:solidFill>
                                        <a:srgbClr val="FF0000"/>
                                      </a:solidFill>
                                      <a:latin typeface="Cambria Math" panose="02040503050406030204" pitchFamily="18" charset="0"/>
                                    </a:rPr>
                                  </m:ctrlPr>
                                </m:fPr>
                                <m:num>
                                  <m:r>
                                    <a:rPr lang="en-US" b="1" i="1" smtClean="0">
                                      <a:solidFill>
                                        <a:srgbClr val="FF0000"/>
                                      </a:solidFill>
                                      <a:latin typeface="Cambria Math" panose="02040503050406030204" pitchFamily="18" charset="0"/>
                                    </a:rPr>
                                    <m:t>𝟕𝟗𝟎</m:t>
                                  </m:r>
                                </m:num>
                                <m:den>
                                  <m:r>
                                    <a:rPr lang="en-US" b="1" i="1" smtClean="0">
                                      <a:solidFill>
                                        <a:srgbClr val="FF0000"/>
                                      </a:solidFill>
                                      <a:latin typeface="Cambria Math" panose="02040503050406030204" pitchFamily="18" charset="0"/>
                                    </a:rPr>
                                    <m:t>𝟒𝟎𝟗𝟔</m:t>
                                  </m:r>
                                </m:den>
                              </m:f>
                            </m:oMath>
                          </a14:m>
                          <a:r>
                            <a:rPr lang="en-US" b="1" dirty="0">
                              <a:solidFill>
                                <a:srgbClr val="FF0000"/>
                              </a:solidFill>
                            </a:rPr>
                            <a:t>= </a:t>
                          </a:r>
                          <a:r>
                            <a:rPr lang="en-US" dirty="0"/>
                            <a:t>0.19</a:t>
                          </a:r>
                        </a:p>
                      </a:txBody>
                      <a:tcPr/>
                    </a:tc>
                    <a:tc>
                      <a:txBody>
                        <a:bodyPr/>
                        <a:lstStyle/>
                        <a:p>
                          <a:r>
                            <a:rPr lang="en-US" dirty="0"/>
                            <a:t>0.19</a:t>
                          </a:r>
                        </a:p>
                      </a:txBody>
                      <a:tcPr/>
                    </a:tc>
                    <a:tc>
                      <a:txBody>
                        <a:bodyPr/>
                        <a:lstStyle/>
                        <a:p>
                          <a:r>
                            <a:rPr lang="en-US" dirty="0"/>
                            <a:t>1</a:t>
                          </a:r>
                        </a:p>
                      </a:txBody>
                      <a:tcPr/>
                    </a:tc>
                    <a:extLst>
                      <a:ext uri="{0D108BD9-81ED-4DB2-BD59-A6C34878D82A}">
                        <a16:rowId xmlns:a16="http://schemas.microsoft.com/office/drawing/2014/main" val="3674232367"/>
                      </a:ext>
                    </a:extLst>
                  </a:tr>
                  <a:tr h="343215">
                    <a:tc>
                      <a:txBody>
                        <a:bodyPr/>
                        <a:lstStyle/>
                        <a:p>
                          <a:r>
                            <a:rPr lang="en-US" dirty="0"/>
                            <a:t>1</a:t>
                          </a:r>
                        </a:p>
                      </a:txBody>
                      <a:tcPr/>
                    </a:tc>
                    <a:tc>
                      <a:txBody>
                        <a:bodyPr/>
                        <a:lstStyle/>
                        <a:p>
                          <a:r>
                            <a:rPr lang="en-US" dirty="0"/>
                            <a:t>1023</a:t>
                          </a:r>
                        </a:p>
                      </a:txBody>
                      <a:tcPr/>
                    </a:tc>
                    <a:tc>
                      <a:txBody>
                        <a:bodyPr/>
                        <a:lstStyle/>
                        <a:p>
                          <a:r>
                            <a:rPr lang="en-US" dirty="0"/>
                            <a:t>0.25</a:t>
                          </a:r>
                        </a:p>
                      </a:txBody>
                      <a:tcPr/>
                    </a:tc>
                    <a:tc>
                      <a:txBody>
                        <a:bodyPr/>
                        <a:lstStyle/>
                        <a:p>
                          <a:r>
                            <a:rPr lang="en-US" dirty="0"/>
                            <a:t>0.44</a:t>
                          </a:r>
                        </a:p>
                      </a:txBody>
                      <a:tcPr/>
                    </a:tc>
                    <a:tc>
                      <a:txBody>
                        <a:bodyPr/>
                        <a:lstStyle/>
                        <a:p>
                          <a:r>
                            <a:rPr lang="en-US" dirty="0"/>
                            <a:t>3</a:t>
                          </a:r>
                        </a:p>
                      </a:txBody>
                      <a:tcPr/>
                    </a:tc>
                    <a:extLst>
                      <a:ext uri="{0D108BD9-81ED-4DB2-BD59-A6C34878D82A}">
                        <a16:rowId xmlns:a16="http://schemas.microsoft.com/office/drawing/2014/main" val="1526553431"/>
                      </a:ext>
                    </a:extLst>
                  </a:tr>
                  <a:tr h="326246">
                    <a:tc>
                      <a:txBody>
                        <a:bodyPr/>
                        <a:lstStyle/>
                        <a:p>
                          <a:r>
                            <a:rPr lang="en-US" dirty="0"/>
                            <a:t>2</a:t>
                          </a:r>
                        </a:p>
                      </a:txBody>
                      <a:tcPr/>
                    </a:tc>
                    <a:tc>
                      <a:txBody>
                        <a:bodyPr/>
                        <a:lstStyle/>
                        <a:p>
                          <a:r>
                            <a:rPr lang="en-US" dirty="0"/>
                            <a:t>850</a:t>
                          </a:r>
                        </a:p>
                      </a:txBody>
                      <a:tcPr/>
                    </a:tc>
                    <a:tc>
                      <a:txBody>
                        <a:bodyPr/>
                        <a:lstStyle/>
                        <a:p>
                          <a:r>
                            <a:rPr lang="en-US" dirty="0"/>
                            <a:t>0.21</a:t>
                          </a:r>
                        </a:p>
                      </a:txBody>
                      <a:tcPr/>
                    </a:tc>
                    <a:tc>
                      <a:txBody>
                        <a:bodyPr/>
                        <a:lstStyle/>
                        <a:p>
                          <a:r>
                            <a:rPr lang="en-US" dirty="0"/>
                            <a:t>0.65</a:t>
                          </a:r>
                        </a:p>
                      </a:txBody>
                      <a:tcPr/>
                    </a:tc>
                    <a:tc>
                      <a:txBody>
                        <a:bodyPr/>
                        <a:lstStyle/>
                        <a:p>
                          <a:r>
                            <a:rPr lang="en-US" dirty="0"/>
                            <a:t>5</a:t>
                          </a:r>
                        </a:p>
                      </a:txBody>
                      <a:tcPr/>
                    </a:tc>
                    <a:extLst>
                      <a:ext uri="{0D108BD9-81ED-4DB2-BD59-A6C34878D82A}">
                        <a16:rowId xmlns:a16="http://schemas.microsoft.com/office/drawing/2014/main" val="1031919673"/>
                      </a:ext>
                    </a:extLst>
                  </a:tr>
                  <a:tr h="290425">
                    <a:tc>
                      <a:txBody>
                        <a:bodyPr/>
                        <a:lstStyle/>
                        <a:p>
                          <a:r>
                            <a:rPr lang="en-US" dirty="0"/>
                            <a:t>3</a:t>
                          </a:r>
                        </a:p>
                      </a:txBody>
                      <a:tcPr/>
                    </a:tc>
                    <a:tc>
                      <a:txBody>
                        <a:bodyPr/>
                        <a:lstStyle/>
                        <a:p>
                          <a:r>
                            <a:rPr lang="en-US" dirty="0"/>
                            <a:t>656</a:t>
                          </a:r>
                        </a:p>
                      </a:txBody>
                      <a:tcPr/>
                    </a:tc>
                    <a:tc>
                      <a:txBody>
                        <a:bodyPr/>
                        <a:lstStyle/>
                        <a:p>
                          <a:r>
                            <a:rPr lang="en-US" dirty="0"/>
                            <a:t>0.16</a:t>
                          </a:r>
                        </a:p>
                      </a:txBody>
                      <a:tcPr/>
                    </a:tc>
                    <a:tc>
                      <a:txBody>
                        <a:bodyPr/>
                        <a:lstStyle/>
                        <a:p>
                          <a:r>
                            <a:rPr lang="en-US" dirty="0"/>
                            <a:t>0.81</a:t>
                          </a:r>
                        </a:p>
                      </a:txBody>
                      <a:tcPr/>
                    </a:tc>
                    <a:tc>
                      <a:txBody>
                        <a:bodyPr/>
                        <a:lstStyle/>
                        <a:p>
                          <a:r>
                            <a:rPr lang="en-US" dirty="0"/>
                            <a:t>6</a:t>
                          </a:r>
                        </a:p>
                      </a:txBody>
                      <a:tcPr/>
                    </a:tc>
                    <a:extLst>
                      <a:ext uri="{0D108BD9-81ED-4DB2-BD59-A6C34878D82A}">
                        <a16:rowId xmlns:a16="http://schemas.microsoft.com/office/drawing/2014/main" val="3613091783"/>
                      </a:ext>
                    </a:extLst>
                  </a:tr>
                  <a:tr h="226322">
                    <a:tc>
                      <a:txBody>
                        <a:bodyPr/>
                        <a:lstStyle/>
                        <a:p>
                          <a:r>
                            <a:rPr lang="en-US" dirty="0"/>
                            <a:t>4</a:t>
                          </a:r>
                        </a:p>
                      </a:txBody>
                      <a:tcPr/>
                    </a:tc>
                    <a:tc>
                      <a:txBody>
                        <a:bodyPr/>
                        <a:lstStyle/>
                        <a:p>
                          <a:r>
                            <a:rPr lang="en-US" dirty="0"/>
                            <a:t>329</a:t>
                          </a:r>
                        </a:p>
                      </a:txBody>
                      <a:tcPr/>
                    </a:tc>
                    <a:tc>
                      <a:txBody>
                        <a:bodyPr/>
                        <a:lstStyle/>
                        <a:p>
                          <a:r>
                            <a:rPr lang="en-US" dirty="0"/>
                            <a:t>0.08</a:t>
                          </a:r>
                        </a:p>
                      </a:txBody>
                      <a:tcPr/>
                    </a:tc>
                    <a:tc>
                      <a:txBody>
                        <a:bodyPr/>
                        <a:lstStyle/>
                        <a:p>
                          <a:r>
                            <a:rPr lang="en-US" dirty="0"/>
                            <a:t>0.89</a:t>
                          </a:r>
                        </a:p>
                      </a:txBody>
                      <a:tcPr/>
                    </a:tc>
                    <a:tc>
                      <a:txBody>
                        <a:bodyPr/>
                        <a:lstStyle/>
                        <a:p>
                          <a:r>
                            <a:rPr lang="en-US" dirty="0"/>
                            <a:t>6</a:t>
                          </a:r>
                        </a:p>
                      </a:txBody>
                      <a:tcPr/>
                    </a:tc>
                    <a:extLst>
                      <a:ext uri="{0D108BD9-81ED-4DB2-BD59-A6C34878D82A}">
                        <a16:rowId xmlns:a16="http://schemas.microsoft.com/office/drawing/2014/main" val="2965824706"/>
                      </a:ext>
                    </a:extLst>
                  </a:tr>
                  <a:tr h="382839">
                    <a:tc>
                      <a:txBody>
                        <a:bodyPr/>
                        <a:lstStyle/>
                        <a:p>
                          <a:r>
                            <a:rPr lang="en-US" dirty="0"/>
                            <a:t>5</a:t>
                          </a:r>
                        </a:p>
                      </a:txBody>
                      <a:tcPr/>
                    </a:tc>
                    <a:tc>
                      <a:txBody>
                        <a:bodyPr/>
                        <a:lstStyle/>
                        <a:p>
                          <a:r>
                            <a:rPr lang="en-US" dirty="0"/>
                            <a:t>245</a:t>
                          </a:r>
                        </a:p>
                      </a:txBody>
                      <a:tcPr/>
                    </a:tc>
                    <a:tc>
                      <a:txBody>
                        <a:bodyPr/>
                        <a:lstStyle/>
                        <a:p>
                          <a:r>
                            <a:rPr lang="en-US" dirty="0"/>
                            <a:t>0.06</a:t>
                          </a:r>
                        </a:p>
                      </a:txBody>
                      <a:tcPr/>
                    </a:tc>
                    <a:tc>
                      <a:txBody>
                        <a:bodyPr/>
                        <a:lstStyle/>
                        <a:p>
                          <a:r>
                            <a:rPr lang="en-US" dirty="0"/>
                            <a:t>0.95</a:t>
                          </a:r>
                        </a:p>
                      </a:txBody>
                      <a:tcPr/>
                    </a:tc>
                    <a:tc>
                      <a:txBody>
                        <a:bodyPr/>
                        <a:lstStyle/>
                        <a:p>
                          <a:r>
                            <a:rPr lang="en-US" dirty="0"/>
                            <a:t>7</a:t>
                          </a:r>
                        </a:p>
                      </a:txBody>
                      <a:tcPr/>
                    </a:tc>
                    <a:extLst>
                      <a:ext uri="{0D108BD9-81ED-4DB2-BD59-A6C34878D82A}">
                        <a16:rowId xmlns:a16="http://schemas.microsoft.com/office/drawing/2014/main" val="364298857"/>
                      </a:ext>
                    </a:extLst>
                  </a:tr>
                  <a:tr h="0">
                    <a:tc>
                      <a:txBody>
                        <a:bodyPr/>
                        <a:lstStyle/>
                        <a:p>
                          <a:r>
                            <a:rPr lang="en-US" dirty="0"/>
                            <a:t>6</a:t>
                          </a:r>
                        </a:p>
                      </a:txBody>
                      <a:tcPr/>
                    </a:tc>
                    <a:tc>
                      <a:txBody>
                        <a:bodyPr/>
                        <a:lstStyle/>
                        <a:p>
                          <a:r>
                            <a:rPr lang="en-US" dirty="0"/>
                            <a:t>122</a:t>
                          </a:r>
                        </a:p>
                      </a:txBody>
                      <a:tcPr/>
                    </a:tc>
                    <a:tc>
                      <a:txBody>
                        <a:bodyPr/>
                        <a:lstStyle/>
                        <a:p>
                          <a:r>
                            <a:rPr lang="en-US" dirty="0"/>
                            <a:t>0.03</a:t>
                          </a:r>
                        </a:p>
                      </a:txBody>
                      <a:tcPr/>
                    </a:tc>
                    <a:tc>
                      <a:txBody>
                        <a:bodyPr/>
                        <a:lstStyle/>
                        <a:p>
                          <a:r>
                            <a:rPr lang="en-US" dirty="0"/>
                            <a:t>0.98</a:t>
                          </a:r>
                        </a:p>
                      </a:txBody>
                      <a:tcPr/>
                    </a:tc>
                    <a:tc>
                      <a:txBody>
                        <a:bodyPr/>
                        <a:lstStyle/>
                        <a:p>
                          <a:r>
                            <a:rPr lang="en-US" dirty="0"/>
                            <a:t>7</a:t>
                          </a:r>
                        </a:p>
                      </a:txBody>
                      <a:tcPr/>
                    </a:tc>
                    <a:extLst>
                      <a:ext uri="{0D108BD9-81ED-4DB2-BD59-A6C34878D82A}">
                        <a16:rowId xmlns:a16="http://schemas.microsoft.com/office/drawing/2014/main" val="2637015783"/>
                      </a:ext>
                    </a:extLst>
                  </a:tr>
                  <a:tr h="0">
                    <a:tc>
                      <a:txBody>
                        <a:bodyPr/>
                        <a:lstStyle/>
                        <a:p>
                          <a:r>
                            <a:rPr lang="en-US" dirty="0"/>
                            <a:t>7</a:t>
                          </a:r>
                        </a:p>
                      </a:txBody>
                      <a:tcPr/>
                    </a:tc>
                    <a:tc>
                      <a:txBody>
                        <a:bodyPr/>
                        <a:lstStyle/>
                        <a:p>
                          <a:r>
                            <a:rPr lang="en-US" dirty="0"/>
                            <a:t>81</a:t>
                          </a:r>
                        </a:p>
                      </a:txBody>
                      <a:tcPr/>
                    </a:tc>
                    <a:tc>
                      <a:txBody>
                        <a:bodyPr/>
                        <a:lstStyle/>
                        <a:p>
                          <a:r>
                            <a:rPr lang="en-US" dirty="0"/>
                            <a:t>0.02</a:t>
                          </a:r>
                        </a:p>
                      </a:txBody>
                      <a:tcPr/>
                    </a:tc>
                    <a:tc>
                      <a:txBody>
                        <a:bodyPr/>
                        <a:lstStyle/>
                        <a:p>
                          <a:r>
                            <a:rPr lang="en-US" dirty="0"/>
                            <a:t>1.0</a:t>
                          </a:r>
                        </a:p>
                      </a:txBody>
                      <a:tcPr/>
                    </a:tc>
                    <a:tc>
                      <a:txBody>
                        <a:bodyPr/>
                        <a:lstStyle/>
                        <a:p>
                          <a:r>
                            <a:rPr lang="en-US" dirty="0"/>
                            <a:t>7</a:t>
                          </a:r>
                        </a:p>
                      </a:txBody>
                      <a:tcPr/>
                    </a:tc>
                    <a:extLst>
                      <a:ext uri="{0D108BD9-81ED-4DB2-BD59-A6C34878D82A}">
                        <a16:rowId xmlns:a16="http://schemas.microsoft.com/office/drawing/2014/main" val="1283825583"/>
                      </a:ext>
                    </a:extLst>
                  </a:tr>
                  <a:tr h="382839">
                    <a:tc>
                      <a:txBody>
                        <a:bodyPr/>
                        <a:lstStyle/>
                        <a:p>
                          <a:endParaRPr lang="en-US" dirty="0"/>
                        </a:p>
                      </a:txBody>
                      <a:tcPr/>
                    </a:tc>
                    <a:tc>
                      <a:txBody>
                        <a:bodyPr/>
                        <a:lstStyle/>
                        <a:p>
                          <a:r>
                            <a:rPr lang="en-US" dirty="0"/>
                            <a:t>     4096 </a:t>
                          </a:r>
                        </a:p>
                      </a:txBody>
                      <a:tcPr/>
                    </a:tc>
                    <a:tc>
                      <a:txBody>
                        <a:bodyPr/>
                        <a:lstStyle/>
                        <a:p>
                          <a:r>
                            <a:rPr lang="en-US" dirty="0"/>
                            <a:t>          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60266474"/>
                      </a:ext>
                    </a:extLst>
                  </a:tr>
                </a:tbl>
              </a:graphicData>
            </a:graphic>
          </p:graphicFrame>
        </mc:Choice>
        <mc:Fallback xmlns="">
          <p:graphicFrame>
            <p:nvGraphicFramePr>
              <p:cNvPr id="3" name="Table 4">
                <a:extLst>
                  <a:ext uri="{FF2B5EF4-FFF2-40B4-BE49-F238E27FC236}">
                    <a16:creationId xmlns:a16="http://schemas.microsoft.com/office/drawing/2014/main" id="{43193225-981D-1170-986B-D1AEE7D9B9D6}"/>
                  </a:ext>
                </a:extLst>
              </p:cNvPr>
              <p:cNvGraphicFramePr>
                <a:graphicFrameLocks noGrp="1"/>
              </p:cNvGraphicFramePr>
              <p:nvPr>
                <p:extLst>
                  <p:ext uri="{D42A27DB-BD31-4B8C-83A1-F6EECF244321}">
                    <p14:modId xmlns:p14="http://schemas.microsoft.com/office/powerpoint/2010/main" val="2105703706"/>
                  </p:ext>
                </p:extLst>
              </p:nvPr>
            </p:nvGraphicFramePr>
            <p:xfrm>
              <a:off x="2789745" y="362853"/>
              <a:ext cx="5879182" cy="4148958"/>
            </p:xfrm>
            <a:graphic>
              <a:graphicData uri="http://schemas.openxmlformats.org/drawingml/2006/table">
                <a:tbl>
                  <a:tblPr firstRow="1" bandRow="1">
                    <a:tableStyleId>{5C22544A-7EE6-4342-B048-85BDC9FD1C3A}</a:tableStyleId>
                  </a:tblPr>
                  <a:tblGrid>
                    <a:gridCol w="1009793">
                      <a:extLst>
                        <a:ext uri="{9D8B030D-6E8A-4147-A177-3AD203B41FA5}">
                          <a16:colId xmlns:a16="http://schemas.microsoft.com/office/drawing/2014/main" val="239313426"/>
                        </a:ext>
                      </a:extLst>
                    </a:gridCol>
                    <a:gridCol w="1009793">
                      <a:extLst>
                        <a:ext uri="{9D8B030D-6E8A-4147-A177-3AD203B41FA5}">
                          <a16:colId xmlns:a16="http://schemas.microsoft.com/office/drawing/2014/main" val="3371261700"/>
                        </a:ext>
                      </a:extLst>
                    </a:gridCol>
                    <a:gridCol w="1840010">
                      <a:extLst>
                        <a:ext uri="{9D8B030D-6E8A-4147-A177-3AD203B41FA5}">
                          <a16:colId xmlns:a16="http://schemas.microsoft.com/office/drawing/2014/main" val="1862810465"/>
                        </a:ext>
                      </a:extLst>
                    </a:gridCol>
                    <a:gridCol w="1009793">
                      <a:extLst>
                        <a:ext uri="{9D8B030D-6E8A-4147-A177-3AD203B41FA5}">
                          <a16:colId xmlns:a16="http://schemas.microsoft.com/office/drawing/2014/main" val="1809280931"/>
                        </a:ext>
                      </a:extLst>
                    </a:gridCol>
                    <a:gridCol w="1009793">
                      <a:extLst>
                        <a:ext uri="{9D8B030D-6E8A-4147-A177-3AD203B41FA5}">
                          <a16:colId xmlns:a16="http://schemas.microsoft.com/office/drawing/2014/main" val="1320593636"/>
                        </a:ext>
                      </a:extLst>
                    </a:gridCol>
                  </a:tblGrid>
                  <a:tr h="701040">
                    <a:tc>
                      <a:txBody>
                        <a:bodyPr/>
                        <a:lstStyle/>
                        <a:p>
                          <a:endParaRPr lang="en-US"/>
                        </a:p>
                      </a:txBody>
                      <a:tcPr>
                        <a:blipFill>
                          <a:blip r:embed="rId2"/>
                          <a:stretch>
                            <a:fillRect l="-602" t="-4348" r="-484337" b="-503478"/>
                          </a:stretch>
                        </a:blipFill>
                      </a:tcPr>
                    </a:tc>
                    <a:tc>
                      <a:txBody>
                        <a:bodyPr/>
                        <a:lstStyle/>
                        <a:p>
                          <a:endParaRPr lang="en-US"/>
                        </a:p>
                      </a:txBody>
                      <a:tcPr>
                        <a:blipFill>
                          <a:blip r:embed="rId2"/>
                          <a:stretch>
                            <a:fillRect l="-100602" t="-4348" r="-384337" b="-503478"/>
                          </a:stretch>
                        </a:blipFill>
                      </a:tcPr>
                    </a:tc>
                    <a:tc>
                      <a:txBody>
                        <a:bodyPr/>
                        <a:lstStyle/>
                        <a:p>
                          <a:endParaRPr lang="en-US"/>
                        </a:p>
                      </a:txBody>
                      <a:tcPr>
                        <a:blipFill>
                          <a:blip r:embed="rId2"/>
                          <a:stretch>
                            <a:fillRect l="-110265" t="-4348" r="-111258" b="-503478"/>
                          </a:stretch>
                        </a:blipFill>
                      </a:tcPr>
                    </a:tc>
                    <a:tc>
                      <a:txBody>
                        <a:bodyPr/>
                        <a:lstStyle/>
                        <a:p>
                          <a:r>
                            <a:rPr lang="en-US" sz="2000" dirty="0" err="1">
                              <a:solidFill>
                                <a:schemeClr val="tx1"/>
                              </a:solidFill>
                            </a:rPr>
                            <a:t>cdf</a:t>
                          </a:r>
                          <a:endParaRPr lang="en-US" sz="2000" dirty="0">
                            <a:solidFill>
                              <a:schemeClr val="tx1"/>
                            </a:solidFill>
                          </a:endParaRPr>
                        </a:p>
                      </a:txBody>
                      <a:tcPr/>
                    </a:tc>
                    <a:tc>
                      <a:txBody>
                        <a:bodyPr/>
                        <a:lstStyle/>
                        <a:p>
                          <a:endParaRPr lang="en-US"/>
                        </a:p>
                      </a:txBody>
                      <a:tcPr>
                        <a:blipFill>
                          <a:blip r:embed="rId2"/>
                          <a:stretch>
                            <a:fillRect l="-482530" t="-4348" r="-2410" b="-503478"/>
                          </a:stretch>
                        </a:blipFill>
                      </a:tcPr>
                    </a:tc>
                    <a:extLst>
                      <a:ext uri="{0D108BD9-81ED-4DB2-BD59-A6C34878D82A}">
                        <a16:rowId xmlns:a16="http://schemas.microsoft.com/office/drawing/2014/main" val="1318209542"/>
                      </a:ext>
                    </a:extLst>
                  </a:tr>
                  <a:tr h="487680">
                    <a:tc>
                      <a:txBody>
                        <a:bodyPr/>
                        <a:lstStyle/>
                        <a:p>
                          <a:r>
                            <a:rPr lang="en-US" dirty="0"/>
                            <a:t>0</a:t>
                          </a:r>
                        </a:p>
                      </a:txBody>
                      <a:tcPr/>
                    </a:tc>
                    <a:tc>
                      <a:txBody>
                        <a:bodyPr/>
                        <a:lstStyle/>
                        <a:p>
                          <a:r>
                            <a:rPr lang="en-US" dirty="0"/>
                            <a:t>790</a:t>
                          </a:r>
                        </a:p>
                      </a:txBody>
                      <a:tcPr/>
                    </a:tc>
                    <a:tc>
                      <a:txBody>
                        <a:bodyPr/>
                        <a:lstStyle/>
                        <a:p>
                          <a:endParaRPr lang="en-US"/>
                        </a:p>
                      </a:txBody>
                      <a:tcPr>
                        <a:blipFill>
                          <a:blip r:embed="rId2"/>
                          <a:stretch>
                            <a:fillRect l="-110265" t="-150000" r="-111258" b="-623750"/>
                          </a:stretch>
                        </a:blipFill>
                      </a:tcPr>
                    </a:tc>
                    <a:tc>
                      <a:txBody>
                        <a:bodyPr/>
                        <a:lstStyle/>
                        <a:p>
                          <a:r>
                            <a:rPr lang="en-US" dirty="0"/>
                            <a:t>0.19</a:t>
                          </a:r>
                        </a:p>
                      </a:txBody>
                      <a:tcPr/>
                    </a:tc>
                    <a:tc>
                      <a:txBody>
                        <a:bodyPr/>
                        <a:lstStyle/>
                        <a:p>
                          <a:r>
                            <a:rPr lang="en-US" dirty="0"/>
                            <a:t>1</a:t>
                          </a:r>
                        </a:p>
                      </a:txBody>
                      <a:tcPr/>
                    </a:tc>
                    <a:extLst>
                      <a:ext uri="{0D108BD9-81ED-4DB2-BD59-A6C34878D82A}">
                        <a16:rowId xmlns:a16="http://schemas.microsoft.com/office/drawing/2014/main" val="3674232367"/>
                      </a:ext>
                    </a:extLst>
                  </a:tr>
                  <a:tr h="365760">
                    <a:tc>
                      <a:txBody>
                        <a:bodyPr/>
                        <a:lstStyle/>
                        <a:p>
                          <a:r>
                            <a:rPr lang="en-US" dirty="0"/>
                            <a:t>1</a:t>
                          </a:r>
                        </a:p>
                      </a:txBody>
                      <a:tcPr/>
                    </a:tc>
                    <a:tc>
                      <a:txBody>
                        <a:bodyPr/>
                        <a:lstStyle/>
                        <a:p>
                          <a:r>
                            <a:rPr lang="en-US" dirty="0"/>
                            <a:t>1023</a:t>
                          </a:r>
                        </a:p>
                      </a:txBody>
                      <a:tcPr/>
                    </a:tc>
                    <a:tc>
                      <a:txBody>
                        <a:bodyPr/>
                        <a:lstStyle/>
                        <a:p>
                          <a:r>
                            <a:rPr lang="en-US" dirty="0"/>
                            <a:t>0.25</a:t>
                          </a:r>
                        </a:p>
                      </a:txBody>
                      <a:tcPr/>
                    </a:tc>
                    <a:tc>
                      <a:txBody>
                        <a:bodyPr/>
                        <a:lstStyle/>
                        <a:p>
                          <a:r>
                            <a:rPr lang="en-US" dirty="0"/>
                            <a:t>0.44</a:t>
                          </a:r>
                        </a:p>
                      </a:txBody>
                      <a:tcPr/>
                    </a:tc>
                    <a:tc>
                      <a:txBody>
                        <a:bodyPr/>
                        <a:lstStyle/>
                        <a:p>
                          <a:r>
                            <a:rPr lang="en-US" dirty="0"/>
                            <a:t>3</a:t>
                          </a:r>
                        </a:p>
                      </a:txBody>
                      <a:tcPr/>
                    </a:tc>
                    <a:extLst>
                      <a:ext uri="{0D108BD9-81ED-4DB2-BD59-A6C34878D82A}">
                        <a16:rowId xmlns:a16="http://schemas.microsoft.com/office/drawing/2014/main" val="1526553431"/>
                      </a:ext>
                    </a:extLst>
                  </a:tr>
                  <a:tr h="365760">
                    <a:tc>
                      <a:txBody>
                        <a:bodyPr/>
                        <a:lstStyle/>
                        <a:p>
                          <a:r>
                            <a:rPr lang="en-US" dirty="0"/>
                            <a:t>2</a:t>
                          </a:r>
                        </a:p>
                      </a:txBody>
                      <a:tcPr/>
                    </a:tc>
                    <a:tc>
                      <a:txBody>
                        <a:bodyPr/>
                        <a:lstStyle/>
                        <a:p>
                          <a:r>
                            <a:rPr lang="en-US" dirty="0"/>
                            <a:t>850</a:t>
                          </a:r>
                        </a:p>
                      </a:txBody>
                      <a:tcPr/>
                    </a:tc>
                    <a:tc>
                      <a:txBody>
                        <a:bodyPr/>
                        <a:lstStyle/>
                        <a:p>
                          <a:r>
                            <a:rPr lang="en-US" dirty="0"/>
                            <a:t>0.21</a:t>
                          </a:r>
                        </a:p>
                      </a:txBody>
                      <a:tcPr/>
                    </a:tc>
                    <a:tc>
                      <a:txBody>
                        <a:bodyPr/>
                        <a:lstStyle/>
                        <a:p>
                          <a:r>
                            <a:rPr lang="en-US" dirty="0"/>
                            <a:t>0.65</a:t>
                          </a:r>
                        </a:p>
                      </a:txBody>
                      <a:tcPr/>
                    </a:tc>
                    <a:tc>
                      <a:txBody>
                        <a:bodyPr/>
                        <a:lstStyle/>
                        <a:p>
                          <a:r>
                            <a:rPr lang="en-US" dirty="0"/>
                            <a:t>5</a:t>
                          </a:r>
                        </a:p>
                      </a:txBody>
                      <a:tcPr/>
                    </a:tc>
                    <a:extLst>
                      <a:ext uri="{0D108BD9-81ED-4DB2-BD59-A6C34878D82A}">
                        <a16:rowId xmlns:a16="http://schemas.microsoft.com/office/drawing/2014/main" val="1031919673"/>
                      </a:ext>
                    </a:extLst>
                  </a:tr>
                  <a:tr h="365760">
                    <a:tc>
                      <a:txBody>
                        <a:bodyPr/>
                        <a:lstStyle/>
                        <a:p>
                          <a:r>
                            <a:rPr lang="en-US" dirty="0"/>
                            <a:t>3</a:t>
                          </a:r>
                        </a:p>
                      </a:txBody>
                      <a:tcPr/>
                    </a:tc>
                    <a:tc>
                      <a:txBody>
                        <a:bodyPr/>
                        <a:lstStyle/>
                        <a:p>
                          <a:r>
                            <a:rPr lang="en-US" dirty="0"/>
                            <a:t>656</a:t>
                          </a:r>
                        </a:p>
                      </a:txBody>
                      <a:tcPr/>
                    </a:tc>
                    <a:tc>
                      <a:txBody>
                        <a:bodyPr/>
                        <a:lstStyle/>
                        <a:p>
                          <a:r>
                            <a:rPr lang="en-US" dirty="0"/>
                            <a:t>0.16</a:t>
                          </a:r>
                        </a:p>
                      </a:txBody>
                      <a:tcPr/>
                    </a:tc>
                    <a:tc>
                      <a:txBody>
                        <a:bodyPr/>
                        <a:lstStyle/>
                        <a:p>
                          <a:r>
                            <a:rPr lang="en-US" dirty="0"/>
                            <a:t>0.81</a:t>
                          </a:r>
                        </a:p>
                      </a:txBody>
                      <a:tcPr/>
                    </a:tc>
                    <a:tc>
                      <a:txBody>
                        <a:bodyPr/>
                        <a:lstStyle/>
                        <a:p>
                          <a:r>
                            <a:rPr lang="en-US" dirty="0"/>
                            <a:t>6</a:t>
                          </a:r>
                        </a:p>
                      </a:txBody>
                      <a:tcPr/>
                    </a:tc>
                    <a:extLst>
                      <a:ext uri="{0D108BD9-81ED-4DB2-BD59-A6C34878D82A}">
                        <a16:rowId xmlns:a16="http://schemas.microsoft.com/office/drawing/2014/main" val="3613091783"/>
                      </a:ext>
                    </a:extLst>
                  </a:tr>
                  <a:tr h="365760">
                    <a:tc>
                      <a:txBody>
                        <a:bodyPr/>
                        <a:lstStyle/>
                        <a:p>
                          <a:r>
                            <a:rPr lang="en-US" dirty="0"/>
                            <a:t>4</a:t>
                          </a:r>
                        </a:p>
                      </a:txBody>
                      <a:tcPr/>
                    </a:tc>
                    <a:tc>
                      <a:txBody>
                        <a:bodyPr/>
                        <a:lstStyle/>
                        <a:p>
                          <a:r>
                            <a:rPr lang="en-US" dirty="0"/>
                            <a:t>329</a:t>
                          </a:r>
                        </a:p>
                      </a:txBody>
                      <a:tcPr/>
                    </a:tc>
                    <a:tc>
                      <a:txBody>
                        <a:bodyPr/>
                        <a:lstStyle/>
                        <a:p>
                          <a:r>
                            <a:rPr lang="en-US" dirty="0"/>
                            <a:t>0.08</a:t>
                          </a:r>
                        </a:p>
                      </a:txBody>
                      <a:tcPr/>
                    </a:tc>
                    <a:tc>
                      <a:txBody>
                        <a:bodyPr/>
                        <a:lstStyle/>
                        <a:p>
                          <a:r>
                            <a:rPr lang="en-US" dirty="0"/>
                            <a:t>0.89</a:t>
                          </a:r>
                        </a:p>
                      </a:txBody>
                      <a:tcPr/>
                    </a:tc>
                    <a:tc>
                      <a:txBody>
                        <a:bodyPr/>
                        <a:lstStyle/>
                        <a:p>
                          <a:r>
                            <a:rPr lang="en-US" dirty="0"/>
                            <a:t>6</a:t>
                          </a:r>
                        </a:p>
                      </a:txBody>
                      <a:tcPr/>
                    </a:tc>
                    <a:extLst>
                      <a:ext uri="{0D108BD9-81ED-4DB2-BD59-A6C34878D82A}">
                        <a16:rowId xmlns:a16="http://schemas.microsoft.com/office/drawing/2014/main" val="2965824706"/>
                      </a:ext>
                    </a:extLst>
                  </a:tr>
                  <a:tr h="382839">
                    <a:tc>
                      <a:txBody>
                        <a:bodyPr/>
                        <a:lstStyle/>
                        <a:p>
                          <a:r>
                            <a:rPr lang="en-US" dirty="0"/>
                            <a:t>5</a:t>
                          </a:r>
                        </a:p>
                      </a:txBody>
                      <a:tcPr/>
                    </a:tc>
                    <a:tc>
                      <a:txBody>
                        <a:bodyPr/>
                        <a:lstStyle/>
                        <a:p>
                          <a:r>
                            <a:rPr lang="en-US" dirty="0"/>
                            <a:t>245</a:t>
                          </a:r>
                        </a:p>
                      </a:txBody>
                      <a:tcPr/>
                    </a:tc>
                    <a:tc>
                      <a:txBody>
                        <a:bodyPr/>
                        <a:lstStyle/>
                        <a:p>
                          <a:r>
                            <a:rPr lang="en-US" dirty="0"/>
                            <a:t>0.06</a:t>
                          </a:r>
                        </a:p>
                      </a:txBody>
                      <a:tcPr/>
                    </a:tc>
                    <a:tc>
                      <a:txBody>
                        <a:bodyPr/>
                        <a:lstStyle/>
                        <a:p>
                          <a:r>
                            <a:rPr lang="en-US" dirty="0"/>
                            <a:t>0.95</a:t>
                          </a:r>
                        </a:p>
                      </a:txBody>
                      <a:tcPr/>
                    </a:tc>
                    <a:tc>
                      <a:txBody>
                        <a:bodyPr/>
                        <a:lstStyle/>
                        <a:p>
                          <a:r>
                            <a:rPr lang="en-US" dirty="0"/>
                            <a:t>7</a:t>
                          </a:r>
                        </a:p>
                      </a:txBody>
                      <a:tcPr/>
                    </a:tc>
                    <a:extLst>
                      <a:ext uri="{0D108BD9-81ED-4DB2-BD59-A6C34878D82A}">
                        <a16:rowId xmlns:a16="http://schemas.microsoft.com/office/drawing/2014/main" val="364298857"/>
                      </a:ext>
                    </a:extLst>
                  </a:tr>
                  <a:tr h="365760">
                    <a:tc>
                      <a:txBody>
                        <a:bodyPr/>
                        <a:lstStyle/>
                        <a:p>
                          <a:r>
                            <a:rPr lang="en-US" dirty="0"/>
                            <a:t>6</a:t>
                          </a:r>
                        </a:p>
                      </a:txBody>
                      <a:tcPr/>
                    </a:tc>
                    <a:tc>
                      <a:txBody>
                        <a:bodyPr/>
                        <a:lstStyle/>
                        <a:p>
                          <a:r>
                            <a:rPr lang="en-US" dirty="0"/>
                            <a:t>122</a:t>
                          </a:r>
                        </a:p>
                      </a:txBody>
                      <a:tcPr/>
                    </a:tc>
                    <a:tc>
                      <a:txBody>
                        <a:bodyPr/>
                        <a:lstStyle/>
                        <a:p>
                          <a:r>
                            <a:rPr lang="en-US" dirty="0"/>
                            <a:t>0.03</a:t>
                          </a:r>
                        </a:p>
                      </a:txBody>
                      <a:tcPr/>
                    </a:tc>
                    <a:tc>
                      <a:txBody>
                        <a:bodyPr/>
                        <a:lstStyle/>
                        <a:p>
                          <a:r>
                            <a:rPr lang="en-US" dirty="0"/>
                            <a:t>0.98</a:t>
                          </a:r>
                        </a:p>
                      </a:txBody>
                      <a:tcPr/>
                    </a:tc>
                    <a:tc>
                      <a:txBody>
                        <a:bodyPr/>
                        <a:lstStyle/>
                        <a:p>
                          <a:r>
                            <a:rPr lang="en-US" dirty="0"/>
                            <a:t>7</a:t>
                          </a:r>
                        </a:p>
                      </a:txBody>
                      <a:tcPr/>
                    </a:tc>
                    <a:extLst>
                      <a:ext uri="{0D108BD9-81ED-4DB2-BD59-A6C34878D82A}">
                        <a16:rowId xmlns:a16="http://schemas.microsoft.com/office/drawing/2014/main" val="2637015783"/>
                      </a:ext>
                    </a:extLst>
                  </a:tr>
                  <a:tr h="365760">
                    <a:tc>
                      <a:txBody>
                        <a:bodyPr/>
                        <a:lstStyle/>
                        <a:p>
                          <a:r>
                            <a:rPr lang="en-US" dirty="0"/>
                            <a:t>7</a:t>
                          </a:r>
                        </a:p>
                      </a:txBody>
                      <a:tcPr/>
                    </a:tc>
                    <a:tc>
                      <a:txBody>
                        <a:bodyPr/>
                        <a:lstStyle/>
                        <a:p>
                          <a:r>
                            <a:rPr lang="en-US" dirty="0"/>
                            <a:t>81</a:t>
                          </a:r>
                        </a:p>
                      </a:txBody>
                      <a:tcPr/>
                    </a:tc>
                    <a:tc>
                      <a:txBody>
                        <a:bodyPr/>
                        <a:lstStyle/>
                        <a:p>
                          <a:r>
                            <a:rPr lang="en-US" dirty="0"/>
                            <a:t>0.02</a:t>
                          </a:r>
                        </a:p>
                      </a:txBody>
                      <a:tcPr/>
                    </a:tc>
                    <a:tc>
                      <a:txBody>
                        <a:bodyPr/>
                        <a:lstStyle/>
                        <a:p>
                          <a:r>
                            <a:rPr lang="en-US" dirty="0"/>
                            <a:t>1.0</a:t>
                          </a:r>
                        </a:p>
                      </a:txBody>
                      <a:tcPr/>
                    </a:tc>
                    <a:tc>
                      <a:txBody>
                        <a:bodyPr/>
                        <a:lstStyle/>
                        <a:p>
                          <a:r>
                            <a:rPr lang="en-US" dirty="0"/>
                            <a:t>7</a:t>
                          </a:r>
                        </a:p>
                      </a:txBody>
                      <a:tcPr/>
                    </a:tc>
                    <a:extLst>
                      <a:ext uri="{0D108BD9-81ED-4DB2-BD59-A6C34878D82A}">
                        <a16:rowId xmlns:a16="http://schemas.microsoft.com/office/drawing/2014/main" val="1283825583"/>
                      </a:ext>
                    </a:extLst>
                  </a:tr>
                  <a:tr h="382839">
                    <a:tc>
                      <a:txBody>
                        <a:bodyPr/>
                        <a:lstStyle/>
                        <a:p>
                          <a:endParaRPr lang="en-US" dirty="0"/>
                        </a:p>
                      </a:txBody>
                      <a:tcPr/>
                    </a:tc>
                    <a:tc>
                      <a:txBody>
                        <a:bodyPr/>
                        <a:lstStyle/>
                        <a:p>
                          <a:r>
                            <a:rPr lang="en-US" dirty="0"/>
                            <a:t>     4096 </a:t>
                          </a:r>
                        </a:p>
                      </a:txBody>
                      <a:tcPr/>
                    </a:tc>
                    <a:tc>
                      <a:txBody>
                        <a:bodyPr/>
                        <a:lstStyle/>
                        <a:p>
                          <a:r>
                            <a:rPr lang="en-US" dirty="0"/>
                            <a:t>          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60266474"/>
                      </a:ext>
                    </a:extLst>
                  </a:tr>
                </a:tbl>
              </a:graphicData>
            </a:graphic>
          </p:graphicFrame>
        </mc:Fallback>
      </mc:AlternateContent>
      <p:pic>
        <p:nvPicPr>
          <p:cNvPr id="11" name="Picture 10">
            <a:extLst>
              <a:ext uri="{FF2B5EF4-FFF2-40B4-BE49-F238E27FC236}">
                <a16:creationId xmlns:a16="http://schemas.microsoft.com/office/drawing/2014/main" id="{9C171B76-5D32-FB42-A9BD-07E4BAA5BA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165435" y="4062804"/>
            <a:ext cx="179001" cy="250035"/>
          </a:xfrm>
          <a:prstGeom prst="rect">
            <a:avLst/>
          </a:prstGeom>
        </p:spPr>
      </p:pic>
      <p:pic>
        <p:nvPicPr>
          <p:cNvPr id="13" name="Picture 12">
            <a:extLst>
              <a:ext uri="{FF2B5EF4-FFF2-40B4-BE49-F238E27FC236}">
                <a16:creationId xmlns:a16="http://schemas.microsoft.com/office/drawing/2014/main" id="{4519C79D-3493-CA16-F0D4-778E1A40BD3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99128" y="4024157"/>
            <a:ext cx="179001" cy="250035"/>
          </a:xfrm>
          <a:prstGeom prst="rect">
            <a:avLst/>
          </a:prstGeom>
        </p:spPr>
      </p:pic>
      <p:sp>
        <p:nvSpPr>
          <p:cNvPr id="27" name="TextBox 26">
            <a:extLst>
              <a:ext uri="{FF2B5EF4-FFF2-40B4-BE49-F238E27FC236}">
                <a16:creationId xmlns:a16="http://schemas.microsoft.com/office/drawing/2014/main" id="{BA7DA157-648B-F127-E716-2DCD1EE64456}"/>
              </a:ext>
            </a:extLst>
          </p:cNvPr>
          <p:cNvSpPr txBox="1"/>
          <p:nvPr/>
        </p:nvSpPr>
        <p:spPr>
          <a:xfrm>
            <a:off x="-37708" y="395487"/>
            <a:ext cx="2827453" cy="1200329"/>
          </a:xfrm>
          <a:prstGeom prst="rect">
            <a:avLst/>
          </a:prstGeom>
          <a:noFill/>
        </p:spPr>
        <p:txBody>
          <a:bodyPr wrap="square">
            <a:spAutoFit/>
          </a:bodyPr>
          <a:lstStyle/>
          <a:p>
            <a:r>
              <a:rPr lang="en-US" sz="1800" b="1" i="0" dirty="0">
                <a:solidFill>
                  <a:srgbClr val="242021"/>
                </a:solidFill>
                <a:effectLst/>
                <a:latin typeface="TimesTen-Roman"/>
              </a:rPr>
              <a:t>Table</a:t>
            </a:r>
            <a:r>
              <a:rPr lang="en-US" sz="1800" b="0" i="0" dirty="0">
                <a:solidFill>
                  <a:srgbClr val="242021"/>
                </a:solidFill>
                <a:effectLst/>
                <a:latin typeface="TimesTen-Roman"/>
              </a:rPr>
              <a:t>: Intensity distribution</a:t>
            </a:r>
          </a:p>
          <a:p>
            <a:r>
              <a:rPr lang="en-US" sz="1800" b="0" i="0" dirty="0">
                <a:solidFill>
                  <a:srgbClr val="242021"/>
                </a:solidFill>
                <a:effectLst/>
                <a:latin typeface="TimesTen-Roman"/>
              </a:rPr>
              <a:t> of </a:t>
            </a:r>
            <a:r>
              <a:rPr lang="en-US" dirty="0"/>
              <a:t>3 Bits (L=8) 64X64 Image</a:t>
            </a:r>
          </a:p>
          <a:p>
            <a:r>
              <a:rPr lang="en-US" dirty="0"/>
              <a:t> </a:t>
            </a:r>
            <a:br>
              <a:rPr lang="en-US" dirty="0"/>
            </a:br>
            <a:endParaRPr lang="en-US"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64F3D7-01A9-3E56-EE71-AD20EBB88AAE}"/>
                  </a:ext>
                </a:extLst>
              </p:cNvPr>
              <p:cNvSpPr txBox="1"/>
              <p:nvPr/>
            </p:nvSpPr>
            <p:spPr>
              <a:xfrm>
                <a:off x="1087909" y="4509987"/>
                <a:ext cx="5597622" cy="815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𝑠</m:t>
                          </m:r>
                        </m:e>
                        <m:sub>
                          <m:r>
                            <a:rPr lang="en-US" i="1">
                              <a:solidFill>
                                <a:srgbClr val="FF0000"/>
                              </a:solidFill>
                              <a:latin typeface="Cambria Math" panose="02040503050406030204" pitchFamily="18" charset="0"/>
                            </a:rPr>
                            <m:t>𝑘</m:t>
                          </m:r>
                        </m:sub>
                      </m:sSub>
                      <m:r>
                        <a:rPr lang="en-US" i="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𝑇</m:t>
                      </m:r>
                      <m:d>
                        <m:dPr>
                          <m:ctrlPr>
                            <a:rPr lang="en-US" i="1">
                              <a:solidFill>
                                <a:srgbClr val="FF0000"/>
                              </a:solidFill>
                              <a:latin typeface="Cambria Math" panose="02040503050406030204" pitchFamily="18" charset="0"/>
                            </a:rPr>
                          </m:ctrlPr>
                        </m:dPr>
                        <m:e>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𝑟</m:t>
                              </m:r>
                            </m:e>
                            <m:sub>
                              <m:r>
                                <a:rPr lang="en-US" i="1" dirty="0">
                                  <a:solidFill>
                                    <a:srgbClr val="FF0000"/>
                                  </a:solidFill>
                                  <a:latin typeface="Cambria Math" panose="02040503050406030204" pitchFamily="18" charset="0"/>
                                </a:rPr>
                                <m:t>𝑘</m:t>
                              </m:r>
                            </m:sub>
                          </m:sSub>
                        </m:e>
                      </m:d>
                      <m:r>
                        <a:rPr lang="en-US" i="0">
                          <a:solidFill>
                            <a:srgbClr val="FF0000"/>
                          </a:solidFill>
                          <a:latin typeface="Cambria Math" panose="02040503050406030204" pitchFamily="18" charset="0"/>
                        </a:rPr>
                        <m:t>=</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𝐿</m:t>
                          </m:r>
                          <m:r>
                            <a:rPr lang="en-US" b="0" i="1" smtClean="0">
                              <a:solidFill>
                                <a:srgbClr val="FF0000"/>
                              </a:solidFill>
                              <a:latin typeface="Cambria Math" panose="02040503050406030204" pitchFamily="18" charset="0"/>
                            </a:rPr>
                            <m:t>−1</m:t>
                          </m:r>
                        </m:e>
                      </m:d>
                      <m:nary>
                        <m:naryPr>
                          <m:chr m:val="∑"/>
                          <m:limLoc m:val="undOvr"/>
                          <m:grow m:val="on"/>
                          <m:ctrlPr>
                            <a:rPr lang="en-US" i="1">
                              <a:solidFill>
                                <a:srgbClr val="FF0000"/>
                              </a:solidFill>
                              <a:latin typeface="Cambria Math" panose="02040503050406030204" pitchFamily="18" charset="0"/>
                            </a:rPr>
                          </m:ctrlPr>
                        </m:naryPr>
                        <m:sub>
                          <m:r>
                            <a:rPr lang="en-US" i="1">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=0</m:t>
                          </m:r>
                        </m:sub>
                        <m:sup>
                          <m:r>
                            <a:rPr lang="en-US" i="1">
                              <a:solidFill>
                                <a:srgbClr val="FF0000"/>
                              </a:solidFill>
                              <a:latin typeface="Cambria Math" panose="02040503050406030204" pitchFamily="18" charset="0"/>
                            </a:rPr>
                            <m:t>𝑘</m:t>
                          </m:r>
                        </m:sup>
                        <m:e>
                          <m:sSub>
                            <m:sSubPr>
                              <m:ctrlPr>
                                <a:rPr lang="en-US" i="1" dirty="0">
                                  <a:solidFill>
                                    <a:srgbClr val="FF0000"/>
                                  </a:solidFill>
                                  <a:latin typeface="Cambria Math" panose="02040503050406030204" pitchFamily="18" charset="0"/>
                                </a:rPr>
                              </m:ctrlPr>
                            </m:sSubPr>
                            <m:e>
                              <m:r>
                                <a:rPr lang="en-US" b="1" i="1" dirty="0">
                                  <a:solidFill>
                                    <a:srgbClr val="FF0000"/>
                                  </a:solidFill>
                                  <a:latin typeface="Cambria Math" panose="02040503050406030204" pitchFamily="18" charset="0"/>
                                </a:rPr>
                                <m:t>𝒑</m:t>
                              </m:r>
                            </m:e>
                            <m:sub>
                              <m:r>
                                <a:rPr lang="en-US" b="1" i="1" dirty="0">
                                  <a:solidFill>
                                    <a:srgbClr val="FF0000"/>
                                  </a:solidFill>
                                  <a:latin typeface="Cambria Math" panose="02040503050406030204" pitchFamily="18" charset="0"/>
                                </a:rPr>
                                <m:t>𝒓</m:t>
                              </m:r>
                            </m:sub>
                          </m:sSub>
                          <m:d>
                            <m:dPr>
                              <m:ctrlPr>
                                <a:rPr lang="en-US" b="1" i="1" dirty="0">
                                  <a:solidFill>
                                    <a:srgbClr val="FF0000"/>
                                  </a:solidFill>
                                  <a:latin typeface="Cambria Math" panose="02040503050406030204" pitchFamily="18" charset="0"/>
                                </a:rPr>
                              </m:ctrlPr>
                            </m:dPr>
                            <m:e>
                              <m:sSub>
                                <m:sSubPr>
                                  <m:ctrlPr>
                                    <a:rPr lang="en-US" i="1" dirty="0">
                                      <a:solidFill>
                                        <a:srgbClr val="FF0000"/>
                                      </a:solidFill>
                                      <a:latin typeface="Cambria Math" panose="02040503050406030204" pitchFamily="18" charset="0"/>
                                    </a:rPr>
                                  </m:ctrlPr>
                                </m:sSubPr>
                                <m:e>
                                  <m:r>
                                    <a:rPr lang="en-US" i="1" dirty="0">
                                      <a:solidFill>
                                        <a:srgbClr val="FF0000"/>
                                      </a:solidFill>
                                      <a:latin typeface="Cambria Math" panose="02040503050406030204" pitchFamily="18" charset="0"/>
                                    </a:rPr>
                                    <m:t>𝑟</m:t>
                                  </m:r>
                                </m:e>
                                <m:sub>
                                  <m:r>
                                    <a:rPr lang="en-US" b="0" i="1" dirty="0" smtClean="0">
                                      <a:solidFill>
                                        <a:srgbClr val="FF0000"/>
                                      </a:solidFill>
                                      <a:latin typeface="Cambria Math" panose="02040503050406030204" pitchFamily="18" charset="0"/>
                                    </a:rPr>
                                    <m:t>𝑗</m:t>
                                  </m:r>
                                </m:sub>
                              </m:sSub>
                            </m:e>
                          </m:d>
                          <m:r>
                            <a:rPr lang="en-US" b="1" i="1" dirty="0" smtClean="0">
                              <a:solidFill>
                                <a:srgbClr val="FF0000"/>
                              </a:solidFill>
                              <a:latin typeface="Cambria Math" panose="02040503050406030204" pitchFamily="18" charset="0"/>
                            </a:rPr>
                            <m:t>    </m:t>
                          </m:r>
                          <m:r>
                            <a:rPr lang="en-US" b="1" i="1" dirty="0" smtClean="0">
                              <a:solidFill>
                                <a:srgbClr val="FF0000"/>
                              </a:solidFill>
                              <a:latin typeface="Cambria Math" panose="02040503050406030204" pitchFamily="18" charset="0"/>
                            </a:rPr>
                            <m:t>𝒌</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𝟎</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𝟏</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𝟐</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𝟑</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𝟒</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𝟓</m:t>
                          </m:r>
                          <m:r>
                            <a:rPr lang="en-US" b="1"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 </m:t>
                          </m:r>
                          <m:r>
                            <a:rPr lang="en-US" b="0" i="1" dirty="0" smtClean="0">
                              <a:solidFill>
                                <a:srgbClr val="FF0000"/>
                              </a:solidFill>
                              <a:latin typeface="Cambria Math" panose="02040503050406030204" pitchFamily="18" charset="0"/>
                            </a:rPr>
                            <m:t>𝐿</m:t>
                          </m:r>
                          <m:r>
                            <a:rPr lang="en-US" b="0" i="1" dirty="0" smtClean="0">
                              <a:solidFill>
                                <a:srgbClr val="FF0000"/>
                              </a:solidFill>
                              <a:latin typeface="Cambria Math" panose="02040503050406030204" pitchFamily="18" charset="0"/>
                            </a:rPr>
                            <m:t>−1</m:t>
                          </m:r>
                        </m:e>
                      </m:nary>
                    </m:oMath>
                  </m:oMathPara>
                </a14:m>
                <a:endParaRPr lang="en-US" dirty="0"/>
              </a:p>
            </p:txBody>
          </p:sp>
        </mc:Choice>
        <mc:Fallback xmlns="">
          <p:sp>
            <p:nvSpPr>
              <p:cNvPr id="29" name="TextBox 28">
                <a:extLst>
                  <a:ext uri="{FF2B5EF4-FFF2-40B4-BE49-F238E27FC236}">
                    <a16:creationId xmlns:a16="http://schemas.microsoft.com/office/drawing/2014/main" id="{5664F3D7-01A9-3E56-EE71-AD20EBB88AAE}"/>
                  </a:ext>
                </a:extLst>
              </p:cNvPr>
              <p:cNvSpPr txBox="1">
                <a:spLocks noRot="1" noChangeAspect="1" noMove="1" noResize="1" noEditPoints="1" noAdjustHandles="1" noChangeArrowheads="1" noChangeShapeType="1" noTextEdit="1"/>
              </p:cNvSpPr>
              <p:nvPr/>
            </p:nvSpPr>
            <p:spPr>
              <a:xfrm>
                <a:off x="1087909" y="4509987"/>
                <a:ext cx="5597622" cy="8158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BA2F234-6251-405E-0410-DB325AA0C203}"/>
                  </a:ext>
                </a:extLst>
              </p:cNvPr>
              <p:cNvSpPr txBox="1"/>
              <p:nvPr/>
            </p:nvSpPr>
            <p:spPr>
              <a:xfrm>
                <a:off x="1385525" y="5214189"/>
                <a:ext cx="6351675" cy="815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r>
                        <a:rPr lang="en-US" i="0">
                          <a:latin typeface="Cambria Math" panose="02040503050406030204" pitchFamily="18" charset="0"/>
                        </a:rPr>
                        <m:t>=</m:t>
                      </m:r>
                      <m:r>
                        <a:rPr lang="en-US" i="1">
                          <a:latin typeface="Cambria Math" panose="02040503050406030204" pitchFamily="18" charset="0"/>
                        </a:rPr>
                        <m:t>𝑇</m:t>
                      </m:r>
                      <m:d>
                        <m:dPr>
                          <m:ctrlPr>
                            <a:rPr lang="en-US" i="1">
                              <a:solidFill>
                                <a:srgbClr val="836967"/>
                              </a:solidFill>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0</m:t>
                              </m:r>
                            </m:sub>
                          </m:sSub>
                        </m:e>
                      </m:d>
                      <m:r>
                        <a:rPr lang="en-US" i="0">
                          <a:latin typeface="Cambria Math" panose="02040503050406030204" pitchFamily="18" charset="0"/>
                        </a:rPr>
                        <m:t>=</m:t>
                      </m:r>
                      <m:r>
                        <a:rPr lang="en-US" b="0" i="1" smtClean="0">
                          <a:latin typeface="Cambria Math" panose="02040503050406030204" pitchFamily="18" charset="0"/>
                        </a:rPr>
                        <m:t>7</m:t>
                      </m:r>
                      <m:nary>
                        <m:naryPr>
                          <m:chr m:val="∑"/>
                          <m:limLoc m:val="undOvr"/>
                          <m:grow m:val="on"/>
                          <m:ctrlPr>
                            <a:rPr lang="en-US" i="1">
                              <a:latin typeface="Cambria Math" panose="02040503050406030204" pitchFamily="18" charset="0"/>
                            </a:rPr>
                          </m:ctrlPr>
                        </m:naryPr>
                        <m:sub>
                          <m:r>
                            <a:rPr lang="en-US" i="1">
                              <a:latin typeface="Cambria Math" panose="02040503050406030204" pitchFamily="18" charset="0"/>
                            </a:rPr>
                            <m:t>𝑗</m:t>
                          </m:r>
                          <m:r>
                            <a:rPr lang="en-US" b="0" i="1" smtClean="0">
                              <a:latin typeface="Cambria Math" panose="02040503050406030204" pitchFamily="18" charset="0"/>
                            </a:rPr>
                            <m:t>=0</m:t>
                          </m:r>
                        </m:sub>
                        <m:sup>
                          <m:r>
                            <a:rPr lang="en-US" i="1">
                              <a:latin typeface="Cambria Math" panose="02040503050406030204" pitchFamily="18" charset="0"/>
                            </a:rPr>
                            <m:t>𝑘</m:t>
                          </m:r>
                        </m:sup>
                        <m:e>
                          <m:sSub>
                            <m:sSubPr>
                              <m:ctrlPr>
                                <a:rPr lang="en-US" i="1" dirty="0">
                                  <a:latin typeface="Cambria Math" panose="02040503050406030204" pitchFamily="18" charset="0"/>
                                </a:rPr>
                              </m:ctrlPr>
                            </m:sSubPr>
                            <m:e>
                              <m:r>
                                <a:rPr lang="en-US" b="1" i="1" dirty="0">
                                  <a:latin typeface="Cambria Math" panose="02040503050406030204" pitchFamily="18" charset="0"/>
                                </a:rPr>
                                <m:t>𝒑</m:t>
                              </m:r>
                            </m:e>
                            <m:sub>
                              <m:r>
                                <a:rPr lang="en-US" b="1" i="1" dirty="0">
                                  <a:latin typeface="Cambria Math" panose="02040503050406030204" pitchFamily="18" charset="0"/>
                                </a:rPr>
                                <m:t>𝒓</m:t>
                              </m:r>
                            </m:sub>
                          </m:sSub>
                          <m:d>
                            <m:dPr>
                              <m:ctrlPr>
                                <a:rPr lang="en-US" b="1"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𝑟</m:t>
                                  </m:r>
                                </m:e>
                                <m:sub>
                                  <m:r>
                                    <a:rPr lang="en-US" b="0" i="1" dirty="0" smtClean="0">
                                      <a:latin typeface="Cambria Math" panose="02040503050406030204" pitchFamily="18" charset="0"/>
                                    </a:rPr>
                                    <m:t>𝑗</m:t>
                                  </m:r>
                                </m:sub>
                              </m:sSub>
                            </m:e>
                          </m:d>
                          <m:r>
                            <a:rPr lang="en-US" b="1" i="1" dirty="0" smtClean="0">
                              <a:latin typeface="Cambria Math" panose="02040503050406030204" pitchFamily="18" charset="0"/>
                            </a:rPr>
                            <m:t>   =</m:t>
                          </m:r>
                          <m:r>
                            <a:rPr lang="en-US" b="1" i="1" dirty="0" smtClean="0">
                              <a:latin typeface="Cambria Math" panose="02040503050406030204" pitchFamily="18" charset="0"/>
                            </a:rPr>
                            <m:t>𝟕</m:t>
                          </m:r>
                          <m:r>
                            <a:rPr lang="en-US" b="1" i="1" dirty="0" smtClean="0">
                              <a:latin typeface="Cambria Math" panose="02040503050406030204" pitchFamily="18" charset="0"/>
                            </a:rPr>
                            <m:t>∗</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𝟏𝟗</m:t>
                          </m:r>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smtClean="0">
                              <a:latin typeface="Cambria Math" panose="02040503050406030204" pitchFamily="18" charset="0"/>
                            </a:rPr>
                            <m:t>.</m:t>
                          </m:r>
                          <m:r>
                            <a:rPr lang="en-US" b="1" i="1" dirty="0" smtClean="0">
                              <a:latin typeface="Cambria Math" panose="02040503050406030204" pitchFamily="18" charset="0"/>
                            </a:rPr>
                            <m:t>𝟑𝟑</m:t>
                          </m:r>
                          <m:r>
                            <a:rPr lang="en-US" i="1">
                              <a:latin typeface="Cambria Math" panose="02040503050406030204" pitchFamily="18" charset="0"/>
                            </a:rPr>
                            <m:t>≅</m:t>
                          </m:r>
                          <m:r>
                            <m:rPr>
                              <m:nor/>
                            </m:rPr>
                            <a:rPr lang="en-US" dirty="0"/>
                            <m:t>1 </m:t>
                          </m:r>
                          <m:r>
                            <m:rPr>
                              <m:nor/>
                            </m:rPr>
                            <a:rPr lang="en-US" b="0" i="0" dirty="0" smtClean="0"/>
                            <m:t>  </m:t>
                          </m:r>
                          <m:r>
                            <m:rPr>
                              <m:nor/>
                            </m:rPr>
                            <a:rPr lang="en-US" b="0" i="0" dirty="0" smtClean="0"/>
                            <m:t>when</m:t>
                          </m:r>
                          <m:r>
                            <m:rPr>
                              <m:nor/>
                            </m:rPr>
                            <a:rPr lang="en-US" b="0" i="0" dirty="0" smtClean="0"/>
                            <m:t>  </m:t>
                          </m:r>
                          <m:r>
                            <a:rPr lang="en-US" b="1" i="1" dirty="0" smtClean="0">
                              <a:latin typeface="Cambria Math" panose="02040503050406030204" pitchFamily="18" charset="0"/>
                            </a:rPr>
                            <m:t>𝒌</m:t>
                          </m:r>
                          <m:r>
                            <a:rPr lang="en-US" b="1" i="1" dirty="0" smtClean="0">
                              <a:latin typeface="Cambria Math" panose="02040503050406030204" pitchFamily="18" charset="0"/>
                            </a:rPr>
                            <m:t>=</m:t>
                          </m:r>
                          <m:r>
                            <a:rPr lang="en-US" b="1" i="1" dirty="0" smtClean="0">
                              <a:latin typeface="Cambria Math" panose="02040503050406030204" pitchFamily="18" charset="0"/>
                            </a:rPr>
                            <m:t>𝟎</m:t>
                          </m:r>
                        </m:e>
                      </m:nary>
                    </m:oMath>
                  </m:oMathPara>
                </a14:m>
                <a:endParaRPr lang="en-US" dirty="0"/>
              </a:p>
            </p:txBody>
          </p:sp>
        </mc:Choice>
        <mc:Fallback xmlns="">
          <p:sp>
            <p:nvSpPr>
              <p:cNvPr id="30" name="TextBox 29">
                <a:extLst>
                  <a:ext uri="{FF2B5EF4-FFF2-40B4-BE49-F238E27FC236}">
                    <a16:creationId xmlns:a16="http://schemas.microsoft.com/office/drawing/2014/main" id="{FBA2F234-6251-405E-0410-DB325AA0C203}"/>
                  </a:ext>
                </a:extLst>
              </p:cNvPr>
              <p:cNvSpPr txBox="1">
                <a:spLocks noRot="1" noChangeAspect="1" noMove="1" noResize="1" noEditPoints="1" noAdjustHandles="1" noChangeArrowheads="1" noChangeShapeType="1" noTextEdit="1"/>
              </p:cNvSpPr>
              <p:nvPr/>
            </p:nvSpPr>
            <p:spPr>
              <a:xfrm>
                <a:off x="1385525" y="5214189"/>
                <a:ext cx="6351675" cy="81586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73EDB22-4AF4-A90C-0A14-8509678C4248}"/>
                  </a:ext>
                </a:extLst>
              </p:cNvPr>
              <p:cNvSpPr txBox="1"/>
              <p:nvPr/>
            </p:nvSpPr>
            <p:spPr>
              <a:xfrm>
                <a:off x="1087909" y="6057375"/>
                <a:ext cx="8259717" cy="369332"/>
              </a:xfrm>
              <a:prstGeom prst="rect">
                <a:avLst/>
              </a:prstGeom>
              <a:noFill/>
            </p:spPr>
            <p:txBody>
              <a:bodyPr wrap="square">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1</m:t>
                        </m:r>
                      </m:sub>
                    </m:sSub>
                    <m:r>
                      <a:rPr lang="en-US" i="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𝑇</m:t>
                    </m:r>
                    <m:d>
                      <m:dPr>
                        <m:ctrlPr>
                          <a:rPr lang="en-US"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e>
                    </m:d>
                  </m:oMath>
                </a14:m>
                <a:r>
                  <a:rPr lang="en-US" dirty="0"/>
                  <a:t>=7*(0.19+0.25)=7*0.44=3.08 </a:t>
                </a:r>
                <a14:m>
                  <m:oMath xmlns:m="http://schemas.openxmlformats.org/officeDocument/2006/math">
                    <m:r>
                      <a:rPr lang="en-US" i="1">
                        <a:latin typeface="Cambria Math" panose="02040503050406030204" pitchFamily="18" charset="0"/>
                      </a:rPr>
                      <m:t>≅</m:t>
                    </m:r>
                    <m:r>
                      <m:rPr>
                        <m:nor/>
                      </m:rPr>
                      <a:rPr lang="en-US" b="0" i="0" smtClean="0">
                        <a:latin typeface="Cambria Math" panose="02040503050406030204" pitchFamily="18" charset="0"/>
                      </a:rPr>
                      <m:t>3</m:t>
                    </m:r>
                    <m:r>
                      <m:rPr>
                        <m:nor/>
                      </m:rPr>
                      <a:rPr lang="en-US" dirty="0"/>
                      <m:t>   </m:t>
                    </m:r>
                    <m:r>
                      <m:rPr>
                        <m:nor/>
                      </m:rPr>
                      <a:rPr lang="en-US" dirty="0"/>
                      <m:t>when</m:t>
                    </m:r>
                    <m:r>
                      <m:rPr>
                        <m:nor/>
                      </m:rPr>
                      <a:rPr lang="en-US" dirty="0"/>
                      <m:t>  </m:t>
                    </m:r>
                    <m:r>
                      <a:rPr lang="en-US" b="1" i="1" dirty="0">
                        <a:latin typeface="Cambria Math" panose="02040503050406030204" pitchFamily="18" charset="0"/>
                      </a:rPr>
                      <m:t>𝒌</m:t>
                    </m:r>
                    <m:r>
                      <a:rPr lang="en-US" b="1" i="1" dirty="0">
                        <a:latin typeface="Cambria Math" panose="02040503050406030204" pitchFamily="18" charset="0"/>
                      </a:rPr>
                      <m:t>=</m:t>
                    </m:r>
                    <m:r>
                      <a:rPr lang="en-US" b="1" i="1" dirty="0" smtClean="0">
                        <a:latin typeface="Cambria Math" panose="02040503050406030204" pitchFamily="18" charset="0"/>
                      </a:rPr>
                      <m:t>𝟏</m:t>
                    </m:r>
                  </m:oMath>
                </a14:m>
                <a:endParaRPr lang="en-US" dirty="0"/>
              </a:p>
            </p:txBody>
          </p:sp>
        </mc:Choice>
        <mc:Fallback xmlns="">
          <p:sp>
            <p:nvSpPr>
              <p:cNvPr id="32" name="TextBox 31">
                <a:extLst>
                  <a:ext uri="{FF2B5EF4-FFF2-40B4-BE49-F238E27FC236}">
                    <a16:creationId xmlns:a16="http://schemas.microsoft.com/office/drawing/2014/main" id="{073EDB22-4AF4-A90C-0A14-8509678C4248}"/>
                  </a:ext>
                </a:extLst>
              </p:cNvPr>
              <p:cNvSpPr txBox="1">
                <a:spLocks noRot="1" noChangeAspect="1" noMove="1" noResize="1" noEditPoints="1" noAdjustHandles="1" noChangeArrowheads="1" noChangeShapeType="1" noTextEdit="1"/>
              </p:cNvSpPr>
              <p:nvPr/>
            </p:nvSpPr>
            <p:spPr>
              <a:xfrm>
                <a:off x="1087909" y="6057375"/>
                <a:ext cx="8259717" cy="369332"/>
              </a:xfrm>
              <a:prstGeom prst="rect">
                <a:avLst/>
              </a:prstGeom>
              <a:blipFill>
                <a:blip r:embed="rId7"/>
                <a:stretch>
                  <a:fillRect t="-10000" b="-2666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5A023400-4412-2CCB-6494-5ECA74546CF2}"/>
              </a:ext>
            </a:extLst>
          </p:cNvPr>
          <p:cNvSpPr txBox="1"/>
          <p:nvPr/>
        </p:nvSpPr>
        <p:spPr>
          <a:xfrm>
            <a:off x="265757" y="5814052"/>
            <a:ext cx="1941921" cy="369332"/>
          </a:xfrm>
          <a:prstGeom prst="rect">
            <a:avLst/>
          </a:prstGeom>
          <a:noFill/>
        </p:spPr>
        <p:txBody>
          <a:bodyPr wrap="square" rtlCol="0">
            <a:spAutoFit/>
          </a:bodyPr>
          <a:lstStyle/>
          <a:p>
            <a:r>
              <a:rPr lang="en-US" dirty="0"/>
              <a:t>Similarly,</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C357750-062D-7007-DF51-5AFCCE6B2C85}"/>
                  </a:ext>
                </a:extLst>
              </p:cNvPr>
              <p:cNvSpPr txBox="1"/>
              <p:nvPr/>
            </p:nvSpPr>
            <p:spPr>
              <a:xfrm>
                <a:off x="442141" y="6492045"/>
                <a:ext cx="8259717" cy="369332"/>
              </a:xfrm>
              <a:prstGeom prst="rect">
                <a:avLst/>
              </a:prstGeom>
              <a:noFill/>
            </p:spPr>
            <p:txBody>
              <a:bodyPr wrap="square">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2</m:t>
                        </m:r>
                      </m:sub>
                    </m:sSub>
                    <m:r>
                      <a:rPr lang="en-US" b="0" i="1" smtClean="0">
                        <a:solidFill>
                          <a:srgbClr val="FF0000"/>
                        </a:solidFill>
                        <a:latin typeface="Cambria Math" panose="02040503050406030204" pitchFamily="18" charset="0"/>
                      </a:rPr>
                      <m:t>=4.55</m:t>
                    </m:r>
                  </m:oMath>
                </a14:m>
                <a:r>
                  <a:rPr lang="en-US" dirty="0"/>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3</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5</m:t>
                    </m:r>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67 </m:t>
                    </m:r>
                  </m:oMath>
                </a14:m>
                <a:r>
                  <a:rPr lang="en-US" dirty="0"/>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4</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6.23</m:t>
                    </m:r>
                  </m:oMath>
                </a14:m>
                <a:r>
                  <a:rPr lang="en-US" dirty="0"/>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5</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6.65</m:t>
                    </m:r>
                  </m:oMath>
                </a14:m>
                <a:r>
                  <a:rPr lang="en-US" dirty="0"/>
                  <a:t>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6</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6.86</m:t>
                    </m:r>
                  </m:oMath>
                </a14:m>
                <a:r>
                  <a:rPr lang="en-US" dirty="0"/>
                  <a:t>, </a:t>
                </a: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7</m:t>
                        </m:r>
                      </m:sub>
                    </m:sSub>
                    <m:r>
                      <a:rPr lang="en-US" b="0" i="1" smtClean="0">
                        <a:solidFill>
                          <a:srgbClr val="FF0000"/>
                        </a:solidFill>
                        <a:latin typeface="Cambria Math" panose="02040503050406030204" pitchFamily="18" charset="0"/>
                      </a:rPr>
                      <m:t>=7.00</m:t>
                    </m:r>
                  </m:oMath>
                </a14:m>
                <a:endParaRPr lang="en-US" dirty="0"/>
              </a:p>
            </p:txBody>
          </p:sp>
        </mc:Choice>
        <mc:Fallback xmlns="">
          <p:sp>
            <p:nvSpPr>
              <p:cNvPr id="34" name="TextBox 33">
                <a:extLst>
                  <a:ext uri="{FF2B5EF4-FFF2-40B4-BE49-F238E27FC236}">
                    <a16:creationId xmlns:a16="http://schemas.microsoft.com/office/drawing/2014/main" id="{8C357750-062D-7007-DF51-5AFCCE6B2C85}"/>
                  </a:ext>
                </a:extLst>
              </p:cNvPr>
              <p:cNvSpPr txBox="1">
                <a:spLocks noRot="1" noChangeAspect="1" noMove="1" noResize="1" noEditPoints="1" noAdjustHandles="1" noChangeArrowheads="1" noChangeShapeType="1" noTextEdit="1"/>
              </p:cNvSpPr>
              <p:nvPr/>
            </p:nvSpPr>
            <p:spPr>
              <a:xfrm>
                <a:off x="442141" y="6492045"/>
                <a:ext cx="8259717" cy="369332"/>
              </a:xfrm>
              <a:prstGeom prst="rect">
                <a:avLst/>
              </a:prstGeom>
              <a:blipFill>
                <a:blip r:embed="rId8"/>
                <a:stretch>
                  <a:fillRect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141685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Histogram Equalization</a:t>
            </a:r>
            <a:endParaRPr sz="3200" dirty="0">
              <a:latin typeface="Trebuchet MS" panose="020B0603020202020204" pitchFamily="34"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le 4">
                <a:extLst>
                  <a:ext uri="{FF2B5EF4-FFF2-40B4-BE49-F238E27FC236}">
                    <a16:creationId xmlns:a16="http://schemas.microsoft.com/office/drawing/2014/main" id="{43193225-981D-1170-986B-D1AEE7D9B9D6}"/>
                  </a:ext>
                </a:extLst>
              </p:cNvPr>
              <p:cNvGraphicFramePr>
                <a:graphicFrameLocks noGrp="1"/>
              </p:cNvGraphicFramePr>
              <p:nvPr>
                <p:extLst>
                  <p:ext uri="{D42A27DB-BD31-4B8C-83A1-F6EECF244321}">
                    <p14:modId xmlns:p14="http://schemas.microsoft.com/office/powerpoint/2010/main" val="1862168669"/>
                  </p:ext>
                </p:extLst>
              </p:nvPr>
            </p:nvGraphicFramePr>
            <p:xfrm>
              <a:off x="3138538" y="439838"/>
              <a:ext cx="5879183" cy="3917544"/>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39313426"/>
                        </a:ext>
                      </a:extLst>
                    </a:gridCol>
                    <a:gridCol w="1219200">
                      <a:extLst>
                        <a:ext uri="{9D8B030D-6E8A-4147-A177-3AD203B41FA5}">
                          <a16:colId xmlns:a16="http://schemas.microsoft.com/office/drawing/2014/main" val="3371261700"/>
                        </a:ext>
                      </a:extLst>
                    </a:gridCol>
                    <a:gridCol w="1860810">
                      <a:extLst>
                        <a:ext uri="{9D8B030D-6E8A-4147-A177-3AD203B41FA5}">
                          <a16:colId xmlns:a16="http://schemas.microsoft.com/office/drawing/2014/main" val="1862810465"/>
                        </a:ext>
                      </a:extLst>
                    </a:gridCol>
                    <a:gridCol w="1579973">
                      <a:extLst>
                        <a:ext uri="{9D8B030D-6E8A-4147-A177-3AD203B41FA5}">
                          <a16:colId xmlns:a16="http://schemas.microsoft.com/office/drawing/2014/main" val="1809280931"/>
                        </a:ext>
                      </a:extLst>
                    </a:gridCol>
                  </a:tblGrid>
                  <a:tr h="471993">
                    <a:tc>
                      <a:txBody>
                        <a:bodyP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𝑟</m:t>
                                    </m:r>
                                  </m:e>
                                  <m:sub>
                                    <m:r>
                                      <a:rPr lang="en-US" sz="2000" i="1" dirty="0">
                                        <a:solidFill>
                                          <a:schemeClr val="tx1"/>
                                        </a:solidFill>
                                        <a:latin typeface="Cambria Math" panose="02040503050406030204" pitchFamily="18" charset="0"/>
                                      </a:rPr>
                                      <m:t>𝑘</m:t>
                                    </m:r>
                                  </m:sub>
                                </m:sSub>
                              </m:oMath>
                            </m:oMathPara>
                          </a14:m>
                          <a:endParaRPr lang="en-US" sz="2000" dirty="0">
                            <a:solidFill>
                              <a:schemeClr val="tx1"/>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𝒏</m:t>
                                    </m:r>
                                  </m:e>
                                  <m:sub>
                                    <m:r>
                                      <a:rPr lang="en-US" sz="2000" i="1" dirty="0">
                                        <a:solidFill>
                                          <a:schemeClr val="tx1"/>
                                        </a:solidFill>
                                        <a:latin typeface="Cambria Math" panose="02040503050406030204" pitchFamily="18" charset="0"/>
                                      </a:rPr>
                                      <m:t>𝑘</m:t>
                                    </m:r>
                                  </m:sub>
                                </m:sSub>
                              </m:oMath>
                            </m:oMathPara>
                          </a14:m>
                          <a:endParaRPr lang="en-US" sz="2000" dirty="0">
                            <a:solidFill>
                              <a:schemeClr val="tx1"/>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𝒑</m:t>
                                  </m:r>
                                </m:e>
                                <m:sub>
                                  <m:r>
                                    <a:rPr lang="en-US" sz="2000" b="1" i="1" dirty="0" smtClean="0">
                                      <a:solidFill>
                                        <a:schemeClr val="tx1"/>
                                      </a:solidFill>
                                      <a:latin typeface="Cambria Math" panose="02040503050406030204" pitchFamily="18" charset="0"/>
                                    </a:rPr>
                                    <m:t>𝒓</m:t>
                                  </m:r>
                                </m:sub>
                              </m:sSub>
                              <m:r>
                                <a:rPr lang="en-US" sz="2000" b="1" i="1" dirty="0" smtClean="0">
                                  <a:solidFill>
                                    <a:schemeClr val="tx1"/>
                                  </a:solidFill>
                                  <a:latin typeface="Cambria Math" panose="02040503050406030204" pitchFamily="18" charset="0"/>
                                </a:rPr>
                                <m:t>(</m:t>
                              </m:r>
                              <m:sSub>
                                <m:sSubPr>
                                  <m:ctrlPr>
                                    <a:rPr lang="en-US" sz="2000" i="1" dirty="0" smtClean="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𝑟</m:t>
                                  </m:r>
                                </m:e>
                                <m:sub>
                                  <m:r>
                                    <a:rPr lang="en-US" sz="2000" i="1" dirty="0">
                                      <a:solidFill>
                                        <a:schemeClr val="tx1"/>
                                      </a:solidFill>
                                      <a:latin typeface="Cambria Math" panose="02040503050406030204" pitchFamily="18" charset="0"/>
                                    </a:rPr>
                                    <m:t>𝑘</m:t>
                                  </m:r>
                                </m:sub>
                              </m:sSub>
                              <m:r>
                                <a:rPr lang="en-US" sz="2000" b="1" i="1" dirty="0" smtClean="0">
                                  <a:solidFill>
                                    <a:schemeClr val="tx1"/>
                                  </a:solidFill>
                                  <a:latin typeface="Cambria Math" panose="02040503050406030204" pitchFamily="18" charset="0"/>
                                </a:rPr>
                                <m:t>)</m:t>
                              </m:r>
                            </m:oMath>
                          </a14:m>
                          <a:r>
                            <a:rPr lang="en-US" sz="2000" dirty="0">
                              <a:solidFill>
                                <a:schemeClr val="tx1"/>
                              </a:solidFill>
                            </a:rPr>
                            <a:t> =</a:t>
                          </a:r>
                          <a14:m>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𝒏</m:t>
                                  </m:r>
                                </m:e>
                                <m:sub>
                                  <m:r>
                                    <a:rPr lang="en-US" sz="2000" i="1" dirty="0">
                                      <a:solidFill>
                                        <a:schemeClr val="tx1"/>
                                      </a:solidFill>
                                      <a:latin typeface="Cambria Math" panose="02040503050406030204" pitchFamily="18" charset="0"/>
                                    </a:rPr>
                                    <m:t>𝑘</m:t>
                                  </m:r>
                                </m:sub>
                              </m:sSub>
                            </m:oMath>
                          </a14:m>
                          <a:r>
                            <a:rPr lang="en-US" sz="2000" dirty="0">
                              <a:solidFill>
                                <a:schemeClr val="tx1"/>
                              </a:solidFill>
                            </a:rPr>
                            <a:t>/MN</a:t>
                          </a:r>
                          <a:endParaRPr lang="en-US" sz="20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2000" i="1" dirty="0" smtClean="0">
                                        <a:solidFill>
                                          <a:schemeClr val="tx1"/>
                                        </a:solidFill>
                                        <a:latin typeface="Cambria Math" panose="02040503050406030204" pitchFamily="18" charset="0"/>
                                      </a:rPr>
                                    </m:ctrlPr>
                                  </m:sSubPr>
                                  <m:e>
                                    <m:r>
                                      <a:rPr lang="en-US" sz="2000" b="1" i="1" dirty="0" smtClean="0">
                                        <a:solidFill>
                                          <a:schemeClr val="tx1"/>
                                        </a:solidFill>
                                        <a:latin typeface="Cambria Math" panose="02040503050406030204" pitchFamily="18" charset="0"/>
                                      </a:rPr>
                                      <m:t>𝒔</m:t>
                                    </m:r>
                                  </m:e>
                                  <m:sub>
                                    <m:r>
                                      <a:rPr lang="en-US" sz="2000" i="1" dirty="0">
                                        <a:solidFill>
                                          <a:schemeClr val="tx1"/>
                                        </a:solidFill>
                                        <a:latin typeface="Cambria Math" panose="02040503050406030204" pitchFamily="18" charset="0"/>
                                      </a:rPr>
                                      <m:t>𝑘</m:t>
                                    </m:r>
                                  </m:sub>
                                </m:sSub>
                              </m:oMath>
                            </m:oMathPara>
                          </a14:m>
                          <a:endParaRPr lang="en-US" sz="2000" dirty="0">
                            <a:solidFill>
                              <a:schemeClr val="tx1"/>
                            </a:solidFill>
                          </a:endParaRPr>
                        </a:p>
                      </a:txBody>
                      <a:tcPr/>
                    </a:tc>
                    <a:extLst>
                      <a:ext uri="{0D108BD9-81ED-4DB2-BD59-A6C34878D82A}">
                        <a16:rowId xmlns:a16="http://schemas.microsoft.com/office/drawing/2014/main" val="1318209542"/>
                      </a:ext>
                    </a:extLst>
                  </a:tr>
                  <a:tr h="382839">
                    <a:tc>
                      <a:txBody>
                        <a:bodyPr/>
                        <a:lstStyle/>
                        <a:p>
                          <a:r>
                            <a:rPr lang="en-US" dirty="0"/>
                            <a:t>0</a:t>
                          </a:r>
                        </a:p>
                      </a:txBody>
                      <a:tcPr/>
                    </a:tc>
                    <a:tc>
                      <a:txBody>
                        <a:bodyPr/>
                        <a:lstStyle/>
                        <a:p>
                          <a:r>
                            <a:rPr lang="en-US" dirty="0"/>
                            <a:t>790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0.19</a:t>
                          </a:r>
                        </a:p>
                      </a:txBody>
                      <a:tcPr/>
                    </a:tc>
                    <a:tc>
                      <a:txBody>
                        <a:bodyPr/>
                        <a:lstStyle/>
                        <a:p>
                          <a:r>
                            <a:rPr lang="en-US" dirty="0"/>
                            <a:t>1</a:t>
                          </a:r>
                        </a:p>
                      </a:txBody>
                      <a:tcPr/>
                    </a:tc>
                    <a:extLst>
                      <a:ext uri="{0D108BD9-81ED-4DB2-BD59-A6C34878D82A}">
                        <a16:rowId xmlns:a16="http://schemas.microsoft.com/office/drawing/2014/main" val="3674232367"/>
                      </a:ext>
                    </a:extLst>
                  </a:tr>
                  <a:tr h="382839">
                    <a:tc>
                      <a:txBody>
                        <a:bodyPr/>
                        <a:lstStyle/>
                        <a:p>
                          <a:r>
                            <a:rPr lang="en-US" dirty="0"/>
                            <a:t>1</a:t>
                          </a:r>
                        </a:p>
                      </a:txBody>
                      <a:tcPr/>
                    </a:tc>
                    <a:tc>
                      <a:txBody>
                        <a:bodyPr/>
                        <a:lstStyle/>
                        <a:p>
                          <a:r>
                            <a:rPr lang="en-US" dirty="0"/>
                            <a:t>1023</a:t>
                          </a:r>
                        </a:p>
                      </a:txBody>
                      <a:tcPr/>
                    </a:tc>
                    <a:tc>
                      <a:txBody>
                        <a:bodyPr/>
                        <a:lstStyle/>
                        <a:p>
                          <a:r>
                            <a:rPr lang="en-US" dirty="0"/>
                            <a:t>0.25</a:t>
                          </a:r>
                        </a:p>
                      </a:txBody>
                      <a:tcPr/>
                    </a:tc>
                    <a:tc>
                      <a:txBody>
                        <a:bodyPr/>
                        <a:lstStyle/>
                        <a:p>
                          <a:r>
                            <a:rPr lang="en-US" dirty="0"/>
                            <a:t>3</a:t>
                          </a:r>
                        </a:p>
                      </a:txBody>
                      <a:tcPr/>
                    </a:tc>
                    <a:extLst>
                      <a:ext uri="{0D108BD9-81ED-4DB2-BD59-A6C34878D82A}">
                        <a16:rowId xmlns:a16="http://schemas.microsoft.com/office/drawing/2014/main" val="1526553431"/>
                      </a:ext>
                    </a:extLst>
                  </a:tr>
                  <a:tr h="382839">
                    <a:tc>
                      <a:txBody>
                        <a:bodyPr/>
                        <a:lstStyle/>
                        <a:p>
                          <a:r>
                            <a:rPr lang="en-US" dirty="0"/>
                            <a:t>2</a:t>
                          </a:r>
                        </a:p>
                      </a:txBody>
                      <a:tcPr/>
                    </a:tc>
                    <a:tc>
                      <a:txBody>
                        <a:bodyPr/>
                        <a:lstStyle/>
                        <a:p>
                          <a:r>
                            <a:rPr lang="en-US" dirty="0"/>
                            <a:t>850</a:t>
                          </a:r>
                        </a:p>
                      </a:txBody>
                      <a:tcPr/>
                    </a:tc>
                    <a:tc>
                      <a:txBody>
                        <a:bodyPr/>
                        <a:lstStyle/>
                        <a:p>
                          <a:r>
                            <a:rPr lang="en-US" dirty="0"/>
                            <a:t>0.21</a:t>
                          </a:r>
                        </a:p>
                      </a:txBody>
                      <a:tcPr/>
                    </a:tc>
                    <a:tc>
                      <a:txBody>
                        <a:bodyPr/>
                        <a:lstStyle/>
                        <a:p>
                          <a:r>
                            <a:rPr lang="en-US" dirty="0"/>
                            <a:t>5</a:t>
                          </a:r>
                        </a:p>
                      </a:txBody>
                      <a:tcPr/>
                    </a:tc>
                    <a:extLst>
                      <a:ext uri="{0D108BD9-81ED-4DB2-BD59-A6C34878D82A}">
                        <a16:rowId xmlns:a16="http://schemas.microsoft.com/office/drawing/2014/main" val="1031919673"/>
                      </a:ext>
                    </a:extLst>
                  </a:tr>
                  <a:tr h="382839">
                    <a:tc>
                      <a:txBody>
                        <a:bodyPr/>
                        <a:lstStyle/>
                        <a:p>
                          <a:r>
                            <a:rPr lang="en-US" dirty="0"/>
                            <a:t>3</a:t>
                          </a:r>
                        </a:p>
                      </a:txBody>
                      <a:tcPr/>
                    </a:tc>
                    <a:tc>
                      <a:txBody>
                        <a:bodyPr/>
                        <a:lstStyle/>
                        <a:p>
                          <a:r>
                            <a:rPr lang="en-US" dirty="0"/>
                            <a:t>656</a:t>
                          </a:r>
                        </a:p>
                      </a:txBody>
                      <a:tcPr/>
                    </a:tc>
                    <a:tc>
                      <a:txBody>
                        <a:bodyPr/>
                        <a:lstStyle/>
                        <a:p>
                          <a:r>
                            <a:rPr lang="en-US" dirty="0"/>
                            <a:t>0.16</a:t>
                          </a:r>
                        </a:p>
                      </a:txBody>
                      <a:tcPr/>
                    </a:tc>
                    <a:tc>
                      <a:txBody>
                        <a:bodyPr/>
                        <a:lstStyle/>
                        <a:p>
                          <a:r>
                            <a:rPr lang="en-US" dirty="0"/>
                            <a:t>6</a:t>
                          </a:r>
                        </a:p>
                      </a:txBody>
                      <a:tcPr/>
                    </a:tc>
                    <a:extLst>
                      <a:ext uri="{0D108BD9-81ED-4DB2-BD59-A6C34878D82A}">
                        <a16:rowId xmlns:a16="http://schemas.microsoft.com/office/drawing/2014/main" val="3613091783"/>
                      </a:ext>
                    </a:extLst>
                  </a:tr>
                  <a:tr h="382839">
                    <a:tc>
                      <a:txBody>
                        <a:bodyPr/>
                        <a:lstStyle/>
                        <a:p>
                          <a:r>
                            <a:rPr lang="en-US" dirty="0"/>
                            <a:t>4</a:t>
                          </a:r>
                        </a:p>
                      </a:txBody>
                      <a:tcPr/>
                    </a:tc>
                    <a:tc>
                      <a:txBody>
                        <a:bodyPr/>
                        <a:lstStyle/>
                        <a:p>
                          <a:r>
                            <a:rPr lang="en-US" dirty="0"/>
                            <a:t>329</a:t>
                          </a:r>
                        </a:p>
                      </a:txBody>
                      <a:tcPr/>
                    </a:tc>
                    <a:tc>
                      <a:txBody>
                        <a:bodyPr/>
                        <a:lstStyle/>
                        <a:p>
                          <a:r>
                            <a:rPr lang="en-US" dirty="0"/>
                            <a:t>0.08</a:t>
                          </a:r>
                        </a:p>
                      </a:txBody>
                      <a:tcPr/>
                    </a:tc>
                    <a:tc>
                      <a:txBody>
                        <a:bodyPr/>
                        <a:lstStyle/>
                        <a:p>
                          <a:r>
                            <a:rPr lang="en-US" dirty="0"/>
                            <a:t>6</a:t>
                          </a:r>
                        </a:p>
                      </a:txBody>
                      <a:tcPr/>
                    </a:tc>
                    <a:extLst>
                      <a:ext uri="{0D108BD9-81ED-4DB2-BD59-A6C34878D82A}">
                        <a16:rowId xmlns:a16="http://schemas.microsoft.com/office/drawing/2014/main" val="2965824706"/>
                      </a:ext>
                    </a:extLst>
                  </a:tr>
                  <a:tr h="382839">
                    <a:tc>
                      <a:txBody>
                        <a:bodyPr/>
                        <a:lstStyle/>
                        <a:p>
                          <a:r>
                            <a:rPr lang="en-US" dirty="0"/>
                            <a:t>5</a:t>
                          </a:r>
                        </a:p>
                      </a:txBody>
                      <a:tcPr/>
                    </a:tc>
                    <a:tc>
                      <a:txBody>
                        <a:bodyPr/>
                        <a:lstStyle/>
                        <a:p>
                          <a:r>
                            <a:rPr lang="en-US" dirty="0"/>
                            <a:t>245</a:t>
                          </a:r>
                        </a:p>
                      </a:txBody>
                      <a:tcPr/>
                    </a:tc>
                    <a:tc>
                      <a:txBody>
                        <a:bodyPr/>
                        <a:lstStyle/>
                        <a:p>
                          <a:r>
                            <a:rPr lang="en-US" dirty="0"/>
                            <a:t>0.06</a:t>
                          </a:r>
                        </a:p>
                      </a:txBody>
                      <a:tcPr/>
                    </a:tc>
                    <a:tc>
                      <a:txBody>
                        <a:bodyPr/>
                        <a:lstStyle/>
                        <a:p>
                          <a:r>
                            <a:rPr lang="en-US" dirty="0"/>
                            <a:t>7</a:t>
                          </a:r>
                        </a:p>
                      </a:txBody>
                      <a:tcPr/>
                    </a:tc>
                    <a:extLst>
                      <a:ext uri="{0D108BD9-81ED-4DB2-BD59-A6C34878D82A}">
                        <a16:rowId xmlns:a16="http://schemas.microsoft.com/office/drawing/2014/main" val="364298857"/>
                      </a:ext>
                    </a:extLst>
                  </a:tr>
                  <a:tr h="382839">
                    <a:tc>
                      <a:txBody>
                        <a:bodyPr/>
                        <a:lstStyle/>
                        <a:p>
                          <a:r>
                            <a:rPr lang="en-US" dirty="0"/>
                            <a:t>6</a:t>
                          </a:r>
                        </a:p>
                      </a:txBody>
                      <a:tcPr/>
                    </a:tc>
                    <a:tc>
                      <a:txBody>
                        <a:bodyPr/>
                        <a:lstStyle/>
                        <a:p>
                          <a:r>
                            <a:rPr lang="en-US" dirty="0"/>
                            <a:t>122</a:t>
                          </a:r>
                        </a:p>
                      </a:txBody>
                      <a:tcPr/>
                    </a:tc>
                    <a:tc>
                      <a:txBody>
                        <a:bodyPr/>
                        <a:lstStyle/>
                        <a:p>
                          <a:r>
                            <a:rPr lang="en-US" dirty="0"/>
                            <a:t>0.03</a:t>
                          </a:r>
                        </a:p>
                      </a:txBody>
                      <a:tcPr/>
                    </a:tc>
                    <a:tc>
                      <a:txBody>
                        <a:bodyPr/>
                        <a:lstStyle/>
                        <a:p>
                          <a:r>
                            <a:rPr lang="en-US" dirty="0"/>
                            <a:t>7</a:t>
                          </a:r>
                        </a:p>
                      </a:txBody>
                      <a:tcPr/>
                    </a:tc>
                    <a:extLst>
                      <a:ext uri="{0D108BD9-81ED-4DB2-BD59-A6C34878D82A}">
                        <a16:rowId xmlns:a16="http://schemas.microsoft.com/office/drawing/2014/main" val="2637015783"/>
                      </a:ext>
                    </a:extLst>
                  </a:tr>
                  <a:tr h="382839">
                    <a:tc>
                      <a:txBody>
                        <a:bodyPr/>
                        <a:lstStyle/>
                        <a:p>
                          <a:r>
                            <a:rPr lang="en-US" dirty="0"/>
                            <a:t>7</a:t>
                          </a:r>
                        </a:p>
                      </a:txBody>
                      <a:tcPr/>
                    </a:tc>
                    <a:tc>
                      <a:txBody>
                        <a:bodyPr/>
                        <a:lstStyle/>
                        <a:p>
                          <a:r>
                            <a:rPr lang="en-US" dirty="0"/>
                            <a:t>81</a:t>
                          </a:r>
                        </a:p>
                      </a:txBody>
                      <a:tcPr/>
                    </a:tc>
                    <a:tc>
                      <a:txBody>
                        <a:bodyPr/>
                        <a:lstStyle/>
                        <a:p>
                          <a:r>
                            <a:rPr lang="en-US" dirty="0"/>
                            <a:t>0.02</a:t>
                          </a:r>
                        </a:p>
                      </a:txBody>
                      <a:tcPr/>
                    </a:tc>
                    <a:tc>
                      <a:txBody>
                        <a:bodyPr/>
                        <a:lstStyle/>
                        <a:p>
                          <a:r>
                            <a:rPr lang="en-US" dirty="0"/>
                            <a:t>7</a:t>
                          </a:r>
                        </a:p>
                      </a:txBody>
                      <a:tcPr/>
                    </a:tc>
                    <a:extLst>
                      <a:ext uri="{0D108BD9-81ED-4DB2-BD59-A6C34878D82A}">
                        <a16:rowId xmlns:a16="http://schemas.microsoft.com/office/drawing/2014/main" val="1283825583"/>
                      </a:ext>
                    </a:extLst>
                  </a:tr>
                  <a:tr h="382839">
                    <a:tc>
                      <a:txBody>
                        <a:bodyPr/>
                        <a:lstStyle/>
                        <a:p>
                          <a:endParaRPr lang="en-US" dirty="0"/>
                        </a:p>
                      </a:txBody>
                      <a:tcPr/>
                    </a:tc>
                    <a:tc>
                      <a:txBody>
                        <a:bodyPr/>
                        <a:lstStyle/>
                        <a:p>
                          <a:r>
                            <a:rPr lang="en-US" dirty="0"/>
                            <a:t>     4096 </a:t>
                          </a:r>
                        </a:p>
                      </a:txBody>
                      <a:tcPr/>
                    </a:tc>
                    <a:tc>
                      <a:txBody>
                        <a:bodyPr/>
                        <a:lstStyle/>
                        <a:p>
                          <a:r>
                            <a:rPr lang="en-US" dirty="0"/>
                            <a:t>          1</a:t>
                          </a:r>
                        </a:p>
                      </a:txBody>
                      <a:tcPr/>
                    </a:tc>
                    <a:tc>
                      <a:txBody>
                        <a:bodyPr/>
                        <a:lstStyle/>
                        <a:p>
                          <a:endParaRPr lang="en-US" dirty="0"/>
                        </a:p>
                      </a:txBody>
                      <a:tcPr/>
                    </a:tc>
                    <a:extLst>
                      <a:ext uri="{0D108BD9-81ED-4DB2-BD59-A6C34878D82A}">
                        <a16:rowId xmlns:a16="http://schemas.microsoft.com/office/drawing/2014/main" val="3260266474"/>
                      </a:ext>
                    </a:extLst>
                  </a:tr>
                </a:tbl>
              </a:graphicData>
            </a:graphic>
          </p:graphicFrame>
        </mc:Choice>
        <mc:Fallback xmlns="">
          <p:graphicFrame>
            <p:nvGraphicFramePr>
              <p:cNvPr id="3" name="Table 4">
                <a:extLst>
                  <a:ext uri="{FF2B5EF4-FFF2-40B4-BE49-F238E27FC236}">
                    <a16:creationId xmlns:a16="http://schemas.microsoft.com/office/drawing/2014/main" id="{43193225-981D-1170-986B-D1AEE7D9B9D6}"/>
                  </a:ext>
                </a:extLst>
              </p:cNvPr>
              <p:cNvGraphicFramePr>
                <a:graphicFrameLocks noGrp="1"/>
              </p:cNvGraphicFramePr>
              <p:nvPr>
                <p:extLst>
                  <p:ext uri="{D42A27DB-BD31-4B8C-83A1-F6EECF244321}">
                    <p14:modId xmlns:p14="http://schemas.microsoft.com/office/powerpoint/2010/main" val="1862168669"/>
                  </p:ext>
                </p:extLst>
              </p:nvPr>
            </p:nvGraphicFramePr>
            <p:xfrm>
              <a:off x="3138538" y="439838"/>
              <a:ext cx="5879183" cy="3917544"/>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39313426"/>
                        </a:ext>
                      </a:extLst>
                    </a:gridCol>
                    <a:gridCol w="1219200">
                      <a:extLst>
                        <a:ext uri="{9D8B030D-6E8A-4147-A177-3AD203B41FA5}">
                          <a16:colId xmlns:a16="http://schemas.microsoft.com/office/drawing/2014/main" val="3371261700"/>
                        </a:ext>
                      </a:extLst>
                    </a:gridCol>
                    <a:gridCol w="1860810">
                      <a:extLst>
                        <a:ext uri="{9D8B030D-6E8A-4147-A177-3AD203B41FA5}">
                          <a16:colId xmlns:a16="http://schemas.microsoft.com/office/drawing/2014/main" val="1862810465"/>
                        </a:ext>
                      </a:extLst>
                    </a:gridCol>
                    <a:gridCol w="1579973">
                      <a:extLst>
                        <a:ext uri="{9D8B030D-6E8A-4147-A177-3AD203B41FA5}">
                          <a16:colId xmlns:a16="http://schemas.microsoft.com/office/drawing/2014/main" val="1809280931"/>
                        </a:ext>
                      </a:extLst>
                    </a:gridCol>
                  </a:tblGrid>
                  <a:tr h="471993">
                    <a:tc>
                      <a:txBody>
                        <a:bodyPr/>
                        <a:lstStyle/>
                        <a:p>
                          <a:endParaRPr lang="en-US"/>
                        </a:p>
                      </a:txBody>
                      <a:tcPr>
                        <a:blipFill>
                          <a:blip r:embed="rId2"/>
                          <a:stretch>
                            <a:fillRect l="-500" t="-6494" r="-385000" b="-751948"/>
                          </a:stretch>
                        </a:blipFill>
                      </a:tcPr>
                    </a:tc>
                    <a:tc>
                      <a:txBody>
                        <a:bodyPr/>
                        <a:lstStyle/>
                        <a:p>
                          <a:endParaRPr lang="en-US"/>
                        </a:p>
                      </a:txBody>
                      <a:tcPr>
                        <a:blipFill>
                          <a:blip r:embed="rId2"/>
                          <a:stretch>
                            <a:fillRect l="-100000" t="-6494" r="-283085" b="-751948"/>
                          </a:stretch>
                        </a:blipFill>
                      </a:tcPr>
                    </a:tc>
                    <a:tc>
                      <a:txBody>
                        <a:bodyPr/>
                        <a:lstStyle/>
                        <a:p>
                          <a:endParaRPr lang="en-US"/>
                        </a:p>
                      </a:txBody>
                      <a:tcPr>
                        <a:blipFill>
                          <a:blip r:embed="rId2"/>
                          <a:stretch>
                            <a:fillRect l="-131803" t="-6494" r="-86557" b="-751948"/>
                          </a:stretch>
                        </a:blipFill>
                      </a:tcPr>
                    </a:tc>
                    <a:tc>
                      <a:txBody>
                        <a:bodyPr/>
                        <a:lstStyle/>
                        <a:p>
                          <a:endParaRPr lang="en-US"/>
                        </a:p>
                      </a:txBody>
                      <a:tcPr>
                        <a:blipFill>
                          <a:blip r:embed="rId2"/>
                          <a:stretch>
                            <a:fillRect l="-271923" t="-6494" r="-1538" b="-751948"/>
                          </a:stretch>
                        </a:blipFill>
                      </a:tcPr>
                    </a:tc>
                    <a:extLst>
                      <a:ext uri="{0D108BD9-81ED-4DB2-BD59-A6C34878D82A}">
                        <a16:rowId xmlns:a16="http://schemas.microsoft.com/office/drawing/2014/main" val="1318209542"/>
                      </a:ext>
                    </a:extLst>
                  </a:tr>
                  <a:tr h="382839">
                    <a:tc>
                      <a:txBody>
                        <a:bodyPr/>
                        <a:lstStyle/>
                        <a:p>
                          <a:r>
                            <a:rPr lang="en-US" dirty="0"/>
                            <a:t>0</a:t>
                          </a:r>
                        </a:p>
                      </a:txBody>
                      <a:tcPr/>
                    </a:tc>
                    <a:tc>
                      <a:txBody>
                        <a:bodyPr/>
                        <a:lstStyle/>
                        <a:p>
                          <a:r>
                            <a:rPr lang="en-US" dirty="0"/>
                            <a:t>790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0.19</a:t>
                          </a:r>
                        </a:p>
                      </a:txBody>
                      <a:tcPr/>
                    </a:tc>
                    <a:tc>
                      <a:txBody>
                        <a:bodyPr/>
                        <a:lstStyle/>
                        <a:p>
                          <a:r>
                            <a:rPr lang="en-US" dirty="0"/>
                            <a:t>1</a:t>
                          </a:r>
                        </a:p>
                      </a:txBody>
                      <a:tcPr/>
                    </a:tc>
                    <a:extLst>
                      <a:ext uri="{0D108BD9-81ED-4DB2-BD59-A6C34878D82A}">
                        <a16:rowId xmlns:a16="http://schemas.microsoft.com/office/drawing/2014/main" val="3674232367"/>
                      </a:ext>
                    </a:extLst>
                  </a:tr>
                  <a:tr h="382839">
                    <a:tc>
                      <a:txBody>
                        <a:bodyPr/>
                        <a:lstStyle/>
                        <a:p>
                          <a:r>
                            <a:rPr lang="en-US" dirty="0"/>
                            <a:t>1</a:t>
                          </a:r>
                        </a:p>
                      </a:txBody>
                      <a:tcPr/>
                    </a:tc>
                    <a:tc>
                      <a:txBody>
                        <a:bodyPr/>
                        <a:lstStyle/>
                        <a:p>
                          <a:r>
                            <a:rPr lang="en-US" dirty="0"/>
                            <a:t>1023</a:t>
                          </a:r>
                        </a:p>
                      </a:txBody>
                      <a:tcPr/>
                    </a:tc>
                    <a:tc>
                      <a:txBody>
                        <a:bodyPr/>
                        <a:lstStyle/>
                        <a:p>
                          <a:r>
                            <a:rPr lang="en-US" dirty="0"/>
                            <a:t>0.25</a:t>
                          </a:r>
                        </a:p>
                      </a:txBody>
                      <a:tcPr/>
                    </a:tc>
                    <a:tc>
                      <a:txBody>
                        <a:bodyPr/>
                        <a:lstStyle/>
                        <a:p>
                          <a:r>
                            <a:rPr lang="en-US" dirty="0"/>
                            <a:t>3</a:t>
                          </a:r>
                        </a:p>
                      </a:txBody>
                      <a:tcPr/>
                    </a:tc>
                    <a:extLst>
                      <a:ext uri="{0D108BD9-81ED-4DB2-BD59-A6C34878D82A}">
                        <a16:rowId xmlns:a16="http://schemas.microsoft.com/office/drawing/2014/main" val="1526553431"/>
                      </a:ext>
                    </a:extLst>
                  </a:tr>
                  <a:tr h="382839">
                    <a:tc>
                      <a:txBody>
                        <a:bodyPr/>
                        <a:lstStyle/>
                        <a:p>
                          <a:r>
                            <a:rPr lang="en-US" dirty="0"/>
                            <a:t>2</a:t>
                          </a:r>
                        </a:p>
                      </a:txBody>
                      <a:tcPr/>
                    </a:tc>
                    <a:tc>
                      <a:txBody>
                        <a:bodyPr/>
                        <a:lstStyle/>
                        <a:p>
                          <a:r>
                            <a:rPr lang="en-US" dirty="0"/>
                            <a:t>850</a:t>
                          </a:r>
                        </a:p>
                      </a:txBody>
                      <a:tcPr/>
                    </a:tc>
                    <a:tc>
                      <a:txBody>
                        <a:bodyPr/>
                        <a:lstStyle/>
                        <a:p>
                          <a:r>
                            <a:rPr lang="en-US" dirty="0"/>
                            <a:t>0.21</a:t>
                          </a:r>
                        </a:p>
                      </a:txBody>
                      <a:tcPr/>
                    </a:tc>
                    <a:tc>
                      <a:txBody>
                        <a:bodyPr/>
                        <a:lstStyle/>
                        <a:p>
                          <a:r>
                            <a:rPr lang="en-US" dirty="0"/>
                            <a:t>5</a:t>
                          </a:r>
                        </a:p>
                      </a:txBody>
                      <a:tcPr/>
                    </a:tc>
                    <a:extLst>
                      <a:ext uri="{0D108BD9-81ED-4DB2-BD59-A6C34878D82A}">
                        <a16:rowId xmlns:a16="http://schemas.microsoft.com/office/drawing/2014/main" val="1031919673"/>
                      </a:ext>
                    </a:extLst>
                  </a:tr>
                  <a:tr h="382839">
                    <a:tc>
                      <a:txBody>
                        <a:bodyPr/>
                        <a:lstStyle/>
                        <a:p>
                          <a:r>
                            <a:rPr lang="en-US" dirty="0"/>
                            <a:t>3</a:t>
                          </a:r>
                        </a:p>
                      </a:txBody>
                      <a:tcPr/>
                    </a:tc>
                    <a:tc>
                      <a:txBody>
                        <a:bodyPr/>
                        <a:lstStyle/>
                        <a:p>
                          <a:r>
                            <a:rPr lang="en-US" dirty="0"/>
                            <a:t>656</a:t>
                          </a:r>
                        </a:p>
                      </a:txBody>
                      <a:tcPr/>
                    </a:tc>
                    <a:tc>
                      <a:txBody>
                        <a:bodyPr/>
                        <a:lstStyle/>
                        <a:p>
                          <a:r>
                            <a:rPr lang="en-US" dirty="0"/>
                            <a:t>0.16</a:t>
                          </a:r>
                        </a:p>
                      </a:txBody>
                      <a:tcPr/>
                    </a:tc>
                    <a:tc>
                      <a:txBody>
                        <a:bodyPr/>
                        <a:lstStyle/>
                        <a:p>
                          <a:r>
                            <a:rPr lang="en-US" dirty="0"/>
                            <a:t>6</a:t>
                          </a:r>
                        </a:p>
                      </a:txBody>
                      <a:tcPr/>
                    </a:tc>
                    <a:extLst>
                      <a:ext uri="{0D108BD9-81ED-4DB2-BD59-A6C34878D82A}">
                        <a16:rowId xmlns:a16="http://schemas.microsoft.com/office/drawing/2014/main" val="3613091783"/>
                      </a:ext>
                    </a:extLst>
                  </a:tr>
                  <a:tr h="382839">
                    <a:tc>
                      <a:txBody>
                        <a:bodyPr/>
                        <a:lstStyle/>
                        <a:p>
                          <a:r>
                            <a:rPr lang="en-US" dirty="0"/>
                            <a:t>4</a:t>
                          </a:r>
                        </a:p>
                      </a:txBody>
                      <a:tcPr/>
                    </a:tc>
                    <a:tc>
                      <a:txBody>
                        <a:bodyPr/>
                        <a:lstStyle/>
                        <a:p>
                          <a:r>
                            <a:rPr lang="en-US" dirty="0"/>
                            <a:t>329</a:t>
                          </a:r>
                        </a:p>
                      </a:txBody>
                      <a:tcPr/>
                    </a:tc>
                    <a:tc>
                      <a:txBody>
                        <a:bodyPr/>
                        <a:lstStyle/>
                        <a:p>
                          <a:r>
                            <a:rPr lang="en-US" dirty="0"/>
                            <a:t>0.08</a:t>
                          </a:r>
                        </a:p>
                      </a:txBody>
                      <a:tcPr/>
                    </a:tc>
                    <a:tc>
                      <a:txBody>
                        <a:bodyPr/>
                        <a:lstStyle/>
                        <a:p>
                          <a:r>
                            <a:rPr lang="en-US" dirty="0"/>
                            <a:t>6</a:t>
                          </a:r>
                        </a:p>
                      </a:txBody>
                      <a:tcPr/>
                    </a:tc>
                    <a:extLst>
                      <a:ext uri="{0D108BD9-81ED-4DB2-BD59-A6C34878D82A}">
                        <a16:rowId xmlns:a16="http://schemas.microsoft.com/office/drawing/2014/main" val="2965824706"/>
                      </a:ext>
                    </a:extLst>
                  </a:tr>
                  <a:tr h="382839">
                    <a:tc>
                      <a:txBody>
                        <a:bodyPr/>
                        <a:lstStyle/>
                        <a:p>
                          <a:r>
                            <a:rPr lang="en-US" dirty="0"/>
                            <a:t>5</a:t>
                          </a:r>
                        </a:p>
                      </a:txBody>
                      <a:tcPr/>
                    </a:tc>
                    <a:tc>
                      <a:txBody>
                        <a:bodyPr/>
                        <a:lstStyle/>
                        <a:p>
                          <a:r>
                            <a:rPr lang="en-US" dirty="0"/>
                            <a:t>245</a:t>
                          </a:r>
                        </a:p>
                      </a:txBody>
                      <a:tcPr/>
                    </a:tc>
                    <a:tc>
                      <a:txBody>
                        <a:bodyPr/>
                        <a:lstStyle/>
                        <a:p>
                          <a:r>
                            <a:rPr lang="en-US" dirty="0"/>
                            <a:t>0.06</a:t>
                          </a:r>
                        </a:p>
                      </a:txBody>
                      <a:tcPr/>
                    </a:tc>
                    <a:tc>
                      <a:txBody>
                        <a:bodyPr/>
                        <a:lstStyle/>
                        <a:p>
                          <a:r>
                            <a:rPr lang="en-US" dirty="0"/>
                            <a:t>7</a:t>
                          </a:r>
                        </a:p>
                      </a:txBody>
                      <a:tcPr/>
                    </a:tc>
                    <a:extLst>
                      <a:ext uri="{0D108BD9-81ED-4DB2-BD59-A6C34878D82A}">
                        <a16:rowId xmlns:a16="http://schemas.microsoft.com/office/drawing/2014/main" val="364298857"/>
                      </a:ext>
                    </a:extLst>
                  </a:tr>
                  <a:tr h="382839">
                    <a:tc>
                      <a:txBody>
                        <a:bodyPr/>
                        <a:lstStyle/>
                        <a:p>
                          <a:r>
                            <a:rPr lang="en-US" dirty="0"/>
                            <a:t>6</a:t>
                          </a:r>
                        </a:p>
                      </a:txBody>
                      <a:tcPr/>
                    </a:tc>
                    <a:tc>
                      <a:txBody>
                        <a:bodyPr/>
                        <a:lstStyle/>
                        <a:p>
                          <a:r>
                            <a:rPr lang="en-US" dirty="0"/>
                            <a:t>122</a:t>
                          </a:r>
                        </a:p>
                      </a:txBody>
                      <a:tcPr/>
                    </a:tc>
                    <a:tc>
                      <a:txBody>
                        <a:bodyPr/>
                        <a:lstStyle/>
                        <a:p>
                          <a:r>
                            <a:rPr lang="en-US" dirty="0"/>
                            <a:t>0.03</a:t>
                          </a:r>
                        </a:p>
                      </a:txBody>
                      <a:tcPr/>
                    </a:tc>
                    <a:tc>
                      <a:txBody>
                        <a:bodyPr/>
                        <a:lstStyle/>
                        <a:p>
                          <a:r>
                            <a:rPr lang="en-US" dirty="0"/>
                            <a:t>7</a:t>
                          </a:r>
                        </a:p>
                      </a:txBody>
                      <a:tcPr/>
                    </a:tc>
                    <a:extLst>
                      <a:ext uri="{0D108BD9-81ED-4DB2-BD59-A6C34878D82A}">
                        <a16:rowId xmlns:a16="http://schemas.microsoft.com/office/drawing/2014/main" val="2637015783"/>
                      </a:ext>
                    </a:extLst>
                  </a:tr>
                  <a:tr h="382839">
                    <a:tc>
                      <a:txBody>
                        <a:bodyPr/>
                        <a:lstStyle/>
                        <a:p>
                          <a:r>
                            <a:rPr lang="en-US" dirty="0"/>
                            <a:t>7</a:t>
                          </a:r>
                        </a:p>
                      </a:txBody>
                      <a:tcPr/>
                    </a:tc>
                    <a:tc>
                      <a:txBody>
                        <a:bodyPr/>
                        <a:lstStyle/>
                        <a:p>
                          <a:r>
                            <a:rPr lang="en-US" dirty="0"/>
                            <a:t>81</a:t>
                          </a:r>
                        </a:p>
                      </a:txBody>
                      <a:tcPr/>
                    </a:tc>
                    <a:tc>
                      <a:txBody>
                        <a:bodyPr/>
                        <a:lstStyle/>
                        <a:p>
                          <a:r>
                            <a:rPr lang="en-US" dirty="0"/>
                            <a:t>0.02</a:t>
                          </a:r>
                        </a:p>
                      </a:txBody>
                      <a:tcPr/>
                    </a:tc>
                    <a:tc>
                      <a:txBody>
                        <a:bodyPr/>
                        <a:lstStyle/>
                        <a:p>
                          <a:r>
                            <a:rPr lang="en-US" dirty="0"/>
                            <a:t>7</a:t>
                          </a:r>
                        </a:p>
                      </a:txBody>
                      <a:tcPr/>
                    </a:tc>
                    <a:extLst>
                      <a:ext uri="{0D108BD9-81ED-4DB2-BD59-A6C34878D82A}">
                        <a16:rowId xmlns:a16="http://schemas.microsoft.com/office/drawing/2014/main" val="1283825583"/>
                      </a:ext>
                    </a:extLst>
                  </a:tr>
                  <a:tr h="382839">
                    <a:tc>
                      <a:txBody>
                        <a:bodyPr/>
                        <a:lstStyle/>
                        <a:p>
                          <a:endParaRPr lang="en-US" dirty="0"/>
                        </a:p>
                      </a:txBody>
                      <a:tcPr/>
                    </a:tc>
                    <a:tc>
                      <a:txBody>
                        <a:bodyPr/>
                        <a:lstStyle/>
                        <a:p>
                          <a:r>
                            <a:rPr lang="en-US" dirty="0"/>
                            <a:t>     4096 </a:t>
                          </a:r>
                        </a:p>
                      </a:txBody>
                      <a:tcPr/>
                    </a:tc>
                    <a:tc>
                      <a:txBody>
                        <a:bodyPr/>
                        <a:lstStyle/>
                        <a:p>
                          <a:r>
                            <a:rPr lang="en-US" dirty="0"/>
                            <a:t>          1</a:t>
                          </a:r>
                        </a:p>
                      </a:txBody>
                      <a:tcPr/>
                    </a:tc>
                    <a:tc>
                      <a:txBody>
                        <a:bodyPr/>
                        <a:lstStyle/>
                        <a:p>
                          <a:endParaRPr lang="en-US" dirty="0"/>
                        </a:p>
                      </a:txBody>
                      <a:tcPr/>
                    </a:tc>
                    <a:extLst>
                      <a:ext uri="{0D108BD9-81ED-4DB2-BD59-A6C34878D82A}">
                        <a16:rowId xmlns:a16="http://schemas.microsoft.com/office/drawing/2014/main" val="3260266474"/>
                      </a:ext>
                    </a:extLst>
                  </a:tr>
                </a:tbl>
              </a:graphicData>
            </a:graphic>
          </p:graphicFrame>
        </mc:Fallback>
      </mc:AlternateContent>
      <p:pic>
        <p:nvPicPr>
          <p:cNvPr id="11" name="Picture 10">
            <a:extLst>
              <a:ext uri="{FF2B5EF4-FFF2-40B4-BE49-F238E27FC236}">
                <a16:creationId xmlns:a16="http://schemas.microsoft.com/office/drawing/2014/main" id="{9C171B76-5D32-FB42-A9BD-07E4BAA5BAC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467040" y="4024156"/>
            <a:ext cx="179001" cy="250035"/>
          </a:xfrm>
          <a:prstGeom prst="rect">
            <a:avLst/>
          </a:prstGeom>
        </p:spPr>
      </p:pic>
      <p:pic>
        <p:nvPicPr>
          <p:cNvPr id="13" name="Picture 12">
            <a:extLst>
              <a:ext uri="{FF2B5EF4-FFF2-40B4-BE49-F238E27FC236}">
                <a16:creationId xmlns:a16="http://schemas.microsoft.com/office/drawing/2014/main" id="{4519C79D-3493-CA16-F0D4-778E1A40BD3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99128" y="4024157"/>
            <a:ext cx="179001" cy="250035"/>
          </a:xfrm>
          <a:prstGeom prst="rect">
            <a:avLst/>
          </a:prstGeom>
        </p:spPr>
      </p:pic>
      <p:pic>
        <p:nvPicPr>
          <p:cNvPr id="14" name="Picture 13">
            <a:extLst>
              <a:ext uri="{FF2B5EF4-FFF2-40B4-BE49-F238E27FC236}">
                <a16:creationId xmlns:a16="http://schemas.microsoft.com/office/drawing/2014/main" id="{514A9F60-3993-3CC1-3DD0-6D928CEDD65A}"/>
              </a:ext>
            </a:extLst>
          </p:cNvPr>
          <p:cNvPicPr>
            <a:picLocks noChangeAspect="1"/>
          </p:cNvPicPr>
          <p:nvPr/>
        </p:nvPicPr>
        <p:blipFill>
          <a:blip r:embed="rId5"/>
          <a:stretch>
            <a:fillRect/>
          </a:stretch>
        </p:blipFill>
        <p:spPr>
          <a:xfrm>
            <a:off x="77846" y="3983027"/>
            <a:ext cx="2952750" cy="23586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a:extLst>
              <a:ext uri="{FF2B5EF4-FFF2-40B4-BE49-F238E27FC236}">
                <a16:creationId xmlns:a16="http://schemas.microsoft.com/office/drawing/2014/main" id="{34C93312-E2AD-715C-A7D2-8CB73301D90B}"/>
              </a:ext>
            </a:extLst>
          </p:cNvPr>
          <p:cNvPicPr>
            <a:picLocks noChangeAspect="1"/>
          </p:cNvPicPr>
          <p:nvPr/>
        </p:nvPicPr>
        <p:blipFill>
          <a:blip r:embed="rId6"/>
          <a:stretch>
            <a:fillRect/>
          </a:stretch>
        </p:blipFill>
        <p:spPr>
          <a:xfrm>
            <a:off x="120709" y="516319"/>
            <a:ext cx="2867025" cy="2819681"/>
          </a:xfrm>
          <a:prstGeom prst="rect">
            <a:avLst/>
          </a:prstGeom>
        </p:spPr>
      </p:pic>
      <p:pic>
        <p:nvPicPr>
          <p:cNvPr id="18" name="Picture 17">
            <a:extLst>
              <a:ext uri="{FF2B5EF4-FFF2-40B4-BE49-F238E27FC236}">
                <a16:creationId xmlns:a16="http://schemas.microsoft.com/office/drawing/2014/main" id="{D150E219-DAF6-2864-0A41-DFC362A4EA49}"/>
              </a:ext>
            </a:extLst>
          </p:cNvPr>
          <p:cNvPicPr>
            <a:picLocks noChangeAspect="1"/>
          </p:cNvPicPr>
          <p:nvPr/>
        </p:nvPicPr>
        <p:blipFill>
          <a:blip r:embed="rId7"/>
          <a:stretch>
            <a:fillRect/>
          </a:stretch>
        </p:blipFill>
        <p:spPr>
          <a:xfrm>
            <a:off x="5684361" y="4462223"/>
            <a:ext cx="3355834" cy="2445244"/>
          </a:xfrm>
          <a:prstGeom prst="rect">
            <a:avLst/>
          </a:prstGeom>
        </p:spPr>
      </p:pic>
      <p:sp>
        <p:nvSpPr>
          <p:cNvPr id="4" name="TextBox 3">
            <a:extLst>
              <a:ext uri="{FF2B5EF4-FFF2-40B4-BE49-F238E27FC236}">
                <a16:creationId xmlns:a16="http://schemas.microsoft.com/office/drawing/2014/main" id="{B4858E5B-C57E-CCB1-44C3-804A5C2DF3B6}"/>
              </a:ext>
            </a:extLst>
          </p:cNvPr>
          <p:cNvSpPr txBox="1"/>
          <p:nvPr/>
        </p:nvSpPr>
        <p:spPr>
          <a:xfrm>
            <a:off x="593889" y="6534190"/>
            <a:ext cx="1555422" cy="369332"/>
          </a:xfrm>
          <a:prstGeom prst="rect">
            <a:avLst/>
          </a:prstGeom>
          <a:noFill/>
        </p:spPr>
        <p:txBody>
          <a:bodyPr wrap="square" rtlCol="0">
            <a:spAutoFit/>
          </a:bodyPr>
          <a:lstStyle/>
          <a:p>
            <a:r>
              <a:rPr lang="en-US" dirty="0"/>
              <a:t>Before HE</a:t>
            </a:r>
          </a:p>
        </p:txBody>
      </p:sp>
      <p:sp>
        <p:nvSpPr>
          <p:cNvPr id="5" name="TextBox 4">
            <a:extLst>
              <a:ext uri="{FF2B5EF4-FFF2-40B4-BE49-F238E27FC236}">
                <a16:creationId xmlns:a16="http://schemas.microsoft.com/office/drawing/2014/main" id="{E9D29276-AC3C-7520-6854-3909FF28B86E}"/>
              </a:ext>
            </a:extLst>
          </p:cNvPr>
          <p:cNvSpPr txBox="1"/>
          <p:nvPr/>
        </p:nvSpPr>
        <p:spPr>
          <a:xfrm>
            <a:off x="4444792" y="5318499"/>
            <a:ext cx="1555422" cy="369332"/>
          </a:xfrm>
          <a:prstGeom prst="rect">
            <a:avLst/>
          </a:prstGeom>
          <a:noFill/>
        </p:spPr>
        <p:txBody>
          <a:bodyPr wrap="square" rtlCol="0">
            <a:spAutoFit/>
          </a:bodyPr>
          <a:lstStyle/>
          <a:p>
            <a:r>
              <a:rPr lang="en-US" dirty="0"/>
              <a:t>After HE</a:t>
            </a:r>
          </a:p>
        </p:txBody>
      </p:sp>
    </p:spTree>
    <p:extLst>
      <p:ext uri="{BB962C8B-B14F-4D97-AF65-F5344CB8AC3E}">
        <p14:creationId xmlns:p14="http://schemas.microsoft.com/office/powerpoint/2010/main" val="68730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694" y="17912"/>
            <a:ext cx="8842342" cy="344667"/>
          </a:xfrm>
          <a:solidFill>
            <a:srgbClr val="00B050"/>
          </a:solidFill>
          <a:ln w="28575">
            <a:solidFill>
              <a:schemeClr val="tx1"/>
            </a:solidFill>
          </a:ln>
        </p:spPr>
        <p:txBody>
          <a:bodyPr>
            <a:noAutofit/>
          </a:bodyPr>
          <a:lstStyle/>
          <a:p>
            <a:r>
              <a:rPr lang="en-US" sz="2400" dirty="0">
                <a:latin typeface="Trebuchet MS" panose="020B0603020202020204" pitchFamily="34" charset="0"/>
                <a:ea typeface="+mn-ea"/>
                <a:cs typeface="Times New Roman" panose="02020603050405020304" pitchFamily="18" charset="0"/>
              </a:rPr>
              <a:t>Histogram Equalization</a:t>
            </a:r>
            <a:endParaRPr sz="2400" dirty="0">
              <a:latin typeface="Trebuchet MS" panose="020B0603020202020204" pitchFamily="34"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A51ABE86-9106-1409-5F2A-B0B52154EDCC}"/>
              </a:ext>
            </a:extLst>
          </p:cNvPr>
          <p:cNvSpPr txBox="1"/>
          <p:nvPr/>
        </p:nvSpPr>
        <p:spPr>
          <a:xfrm>
            <a:off x="0" y="1522577"/>
            <a:ext cx="6678891" cy="646331"/>
          </a:xfrm>
          <a:prstGeom prst="rect">
            <a:avLst/>
          </a:prstGeom>
          <a:noFill/>
        </p:spPr>
        <p:txBody>
          <a:bodyPr wrap="square">
            <a:spAutoFit/>
          </a:bodyPr>
          <a:lstStyle/>
          <a:p>
            <a:br>
              <a:rPr lang="en-US" dirty="0"/>
            </a:br>
            <a:endParaRPr lang="en-US" dirty="0"/>
          </a:p>
        </p:txBody>
      </p:sp>
      <p:pic>
        <p:nvPicPr>
          <p:cNvPr id="23" name="Picture 22">
            <a:extLst>
              <a:ext uri="{FF2B5EF4-FFF2-40B4-BE49-F238E27FC236}">
                <a16:creationId xmlns:a16="http://schemas.microsoft.com/office/drawing/2014/main" id="{56B726EE-54BB-3B65-7D71-049675D038E8}"/>
              </a:ext>
            </a:extLst>
          </p:cNvPr>
          <p:cNvPicPr>
            <a:picLocks noChangeAspect="1"/>
          </p:cNvPicPr>
          <p:nvPr/>
        </p:nvPicPr>
        <p:blipFill rotWithShape="1">
          <a:blip r:embed="rId2"/>
          <a:srcRect t="1614" b="56933"/>
          <a:stretch/>
        </p:blipFill>
        <p:spPr>
          <a:xfrm>
            <a:off x="113121" y="512631"/>
            <a:ext cx="8917167" cy="2324837"/>
          </a:xfrm>
          <a:prstGeom prst="rect">
            <a:avLst/>
          </a:prstGeom>
        </p:spPr>
      </p:pic>
      <p:sp>
        <p:nvSpPr>
          <p:cNvPr id="24" name="TextBox 23">
            <a:extLst>
              <a:ext uri="{FF2B5EF4-FFF2-40B4-BE49-F238E27FC236}">
                <a16:creationId xmlns:a16="http://schemas.microsoft.com/office/drawing/2014/main" id="{029E2FB6-4D95-8A12-A5EC-F096755AE895}"/>
              </a:ext>
            </a:extLst>
          </p:cNvPr>
          <p:cNvSpPr txBox="1"/>
          <p:nvPr/>
        </p:nvSpPr>
        <p:spPr>
          <a:xfrm>
            <a:off x="608029" y="5857328"/>
            <a:ext cx="100866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Dark</a:t>
            </a:r>
          </a:p>
        </p:txBody>
      </p:sp>
      <p:sp>
        <p:nvSpPr>
          <p:cNvPr id="25" name="TextBox 24">
            <a:extLst>
              <a:ext uri="{FF2B5EF4-FFF2-40B4-BE49-F238E27FC236}">
                <a16:creationId xmlns:a16="http://schemas.microsoft.com/office/drawing/2014/main" id="{42C23DE8-A598-D127-5B23-10821CCAE446}"/>
              </a:ext>
            </a:extLst>
          </p:cNvPr>
          <p:cNvSpPr txBox="1"/>
          <p:nvPr/>
        </p:nvSpPr>
        <p:spPr>
          <a:xfrm>
            <a:off x="2798803" y="5841757"/>
            <a:ext cx="100866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 light</a:t>
            </a:r>
          </a:p>
        </p:txBody>
      </p:sp>
      <p:sp>
        <p:nvSpPr>
          <p:cNvPr id="26" name="TextBox 25">
            <a:extLst>
              <a:ext uri="{FF2B5EF4-FFF2-40B4-BE49-F238E27FC236}">
                <a16:creationId xmlns:a16="http://schemas.microsoft.com/office/drawing/2014/main" id="{590B6904-3C92-B246-8F0B-B6898494E10C}"/>
              </a:ext>
            </a:extLst>
          </p:cNvPr>
          <p:cNvSpPr txBox="1"/>
          <p:nvPr/>
        </p:nvSpPr>
        <p:spPr>
          <a:xfrm>
            <a:off x="4721209" y="5897773"/>
            <a:ext cx="165675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 Low contrast</a:t>
            </a:r>
          </a:p>
        </p:txBody>
      </p:sp>
      <p:sp>
        <p:nvSpPr>
          <p:cNvPr id="27" name="TextBox 26">
            <a:extLst>
              <a:ext uri="{FF2B5EF4-FFF2-40B4-BE49-F238E27FC236}">
                <a16:creationId xmlns:a16="http://schemas.microsoft.com/office/drawing/2014/main" id="{9BCC9C1D-7ACC-9D30-6276-992DEB0AB811}"/>
              </a:ext>
            </a:extLst>
          </p:cNvPr>
          <p:cNvSpPr txBox="1"/>
          <p:nvPr/>
        </p:nvSpPr>
        <p:spPr>
          <a:xfrm>
            <a:off x="7196775" y="5920021"/>
            <a:ext cx="183351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d)High contrast</a:t>
            </a:r>
          </a:p>
        </p:txBody>
      </p:sp>
      <p:pic>
        <p:nvPicPr>
          <p:cNvPr id="28" name="Picture 27">
            <a:extLst>
              <a:ext uri="{FF2B5EF4-FFF2-40B4-BE49-F238E27FC236}">
                <a16:creationId xmlns:a16="http://schemas.microsoft.com/office/drawing/2014/main" id="{136CE8C2-7FE0-6612-625E-CFAF56203E91}"/>
              </a:ext>
            </a:extLst>
          </p:cNvPr>
          <p:cNvPicPr>
            <a:picLocks noChangeAspect="1"/>
          </p:cNvPicPr>
          <p:nvPr/>
        </p:nvPicPr>
        <p:blipFill rotWithShape="1">
          <a:blip r:embed="rId2"/>
          <a:srcRect t="43046" b="15078"/>
          <a:stretch/>
        </p:blipFill>
        <p:spPr>
          <a:xfrm>
            <a:off x="103694" y="2934486"/>
            <a:ext cx="9029700" cy="2922842"/>
          </a:xfrm>
          <a:prstGeom prst="rect">
            <a:avLst/>
          </a:prstGeom>
        </p:spPr>
      </p:pic>
    </p:spTree>
    <p:extLst>
      <p:ext uri="{BB962C8B-B14F-4D97-AF65-F5344CB8AC3E}">
        <p14:creationId xmlns:p14="http://schemas.microsoft.com/office/powerpoint/2010/main" val="943283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Histogram Equalization</a:t>
            </a:r>
            <a:endParaRPr sz="3200" dirty="0">
              <a:latin typeface="Trebuchet MS" panose="020B0603020202020204" pitchFamily="34" charset="0"/>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3E48033E-DB4B-A771-F229-49B0F5F05B15}"/>
              </a:ext>
            </a:extLst>
          </p:cNvPr>
          <p:cNvPicPr>
            <a:picLocks noChangeAspect="1"/>
          </p:cNvPicPr>
          <p:nvPr/>
        </p:nvPicPr>
        <p:blipFill>
          <a:blip r:embed="rId2"/>
          <a:stretch>
            <a:fillRect/>
          </a:stretch>
        </p:blipFill>
        <p:spPr>
          <a:xfrm>
            <a:off x="2530803" y="522303"/>
            <a:ext cx="6434088" cy="6115050"/>
          </a:xfrm>
          <a:prstGeom prst="rect">
            <a:avLst/>
          </a:prstGeom>
        </p:spPr>
      </p:pic>
      <p:sp>
        <p:nvSpPr>
          <p:cNvPr id="9" name="TextBox 8">
            <a:extLst>
              <a:ext uri="{FF2B5EF4-FFF2-40B4-BE49-F238E27FC236}">
                <a16:creationId xmlns:a16="http://schemas.microsoft.com/office/drawing/2014/main" id="{A51ABE86-9106-1409-5F2A-B0B52154EDCC}"/>
              </a:ext>
            </a:extLst>
          </p:cNvPr>
          <p:cNvSpPr txBox="1"/>
          <p:nvPr/>
        </p:nvSpPr>
        <p:spPr>
          <a:xfrm>
            <a:off x="0" y="1522577"/>
            <a:ext cx="6678891" cy="646331"/>
          </a:xfrm>
          <a:prstGeom prst="rect">
            <a:avLst/>
          </a:prstGeom>
          <a:noFill/>
        </p:spPr>
        <p:txBody>
          <a:bodyPr wrap="square">
            <a:spAutoFit/>
          </a:bodyPr>
          <a:lstStyle/>
          <a:p>
            <a:br>
              <a:rPr lang="en-US" dirty="0"/>
            </a:br>
            <a:endParaRPr lang="en-US" dirty="0"/>
          </a:p>
        </p:txBody>
      </p:sp>
      <p:sp>
        <p:nvSpPr>
          <p:cNvPr id="17" name="TextBox 16">
            <a:extLst>
              <a:ext uri="{FF2B5EF4-FFF2-40B4-BE49-F238E27FC236}">
                <a16:creationId xmlns:a16="http://schemas.microsoft.com/office/drawing/2014/main" id="{9C4B0EC4-9B74-41B8-37B9-6DDF3A15FD2F}"/>
              </a:ext>
            </a:extLst>
          </p:cNvPr>
          <p:cNvSpPr txBox="1"/>
          <p:nvPr/>
        </p:nvSpPr>
        <p:spPr>
          <a:xfrm>
            <a:off x="2938807" y="6535152"/>
            <a:ext cx="869622" cy="369332"/>
          </a:xfrm>
          <a:prstGeom prst="rect">
            <a:avLst/>
          </a:prstGeom>
          <a:noFill/>
        </p:spPr>
        <p:txBody>
          <a:bodyPr wrap="square">
            <a:spAutoFit/>
          </a:bodyPr>
          <a:lstStyle/>
          <a:p>
            <a:r>
              <a:rPr lang="en-US" sz="1800" b="0" i="0" dirty="0">
                <a:solidFill>
                  <a:srgbClr val="242021"/>
                </a:solidFill>
                <a:effectLst/>
                <a:latin typeface="TimesTen-Roman"/>
              </a:rPr>
              <a:t>images</a:t>
            </a:r>
            <a:endParaRPr lang="en-US" dirty="0"/>
          </a:p>
        </p:txBody>
      </p:sp>
      <p:sp>
        <p:nvSpPr>
          <p:cNvPr id="20" name="TextBox 19">
            <a:extLst>
              <a:ext uri="{FF2B5EF4-FFF2-40B4-BE49-F238E27FC236}">
                <a16:creationId xmlns:a16="http://schemas.microsoft.com/office/drawing/2014/main" id="{DFDE7156-1ACA-F083-5A9F-0CAD1E6E732E}"/>
              </a:ext>
            </a:extLst>
          </p:cNvPr>
          <p:cNvSpPr txBox="1"/>
          <p:nvPr/>
        </p:nvSpPr>
        <p:spPr>
          <a:xfrm>
            <a:off x="5175315" y="6534308"/>
            <a:ext cx="1357460" cy="369332"/>
          </a:xfrm>
          <a:prstGeom prst="rect">
            <a:avLst/>
          </a:prstGeom>
          <a:noFill/>
        </p:spPr>
        <p:txBody>
          <a:bodyPr wrap="square">
            <a:spAutoFit/>
          </a:bodyPr>
          <a:lstStyle/>
          <a:p>
            <a:r>
              <a:rPr lang="en-US" sz="1800" b="0" i="0" dirty="0">
                <a:solidFill>
                  <a:srgbClr val="242021"/>
                </a:solidFill>
                <a:effectLst/>
                <a:latin typeface="TimesTen-Roman"/>
              </a:rPr>
              <a:t>HE Image</a:t>
            </a:r>
            <a:endParaRPr lang="en-US" dirty="0"/>
          </a:p>
        </p:txBody>
      </p:sp>
      <p:sp>
        <p:nvSpPr>
          <p:cNvPr id="21" name="TextBox 20">
            <a:extLst>
              <a:ext uri="{FF2B5EF4-FFF2-40B4-BE49-F238E27FC236}">
                <a16:creationId xmlns:a16="http://schemas.microsoft.com/office/drawing/2014/main" id="{900280C1-65F8-5C5F-8104-8F59C131A119}"/>
              </a:ext>
            </a:extLst>
          </p:cNvPr>
          <p:cNvSpPr txBox="1"/>
          <p:nvPr/>
        </p:nvSpPr>
        <p:spPr>
          <a:xfrm>
            <a:off x="7414477" y="6534308"/>
            <a:ext cx="1357460" cy="369332"/>
          </a:xfrm>
          <a:prstGeom prst="rect">
            <a:avLst/>
          </a:prstGeom>
          <a:noFill/>
        </p:spPr>
        <p:txBody>
          <a:bodyPr wrap="square">
            <a:spAutoFit/>
          </a:bodyPr>
          <a:lstStyle/>
          <a:p>
            <a:r>
              <a:rPr lang="en-US" dirty="0">
                <a:solidFill>
                  <a:srgbClr val="242021"/>
                </a:solidFill>
                <a:latin typeface="TimesTen-Roman"/>
              </a:rPr>
              <a:t>Histogram</a:t>
            </a:r>
            <a:endParaRPr lang="en-US" dirty="0"/>
          </a:p>
        </p:txBody>
      </p:sp>
    </p:spTree>
    <p:extLst>
      <p:ext uri="{BB962C8B-B14F-4D97-AF65-F5344CB8AC3E}">
        <p14:creationId xmlns:p14="http://schemas.microsoft.com/office/powerpoint/2010/main" val="1867325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Histogram Equalization</a:t>
            </a:r>
            <a:endParaRPr sz="3200" dirty="0">
              <a:latin typeface="Trebuchet MS" panose="020B0603020202020204" pitchFamily="34"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A51ABE86-9106-1409-5F2A-B0B52154EDCC}"/>
              </a:ext>
            </a:extLst>
          </p:cNvPr>
          <p:cNvSpPr txBox="1"/>
          <p:nvPr/>
        </p:nvSpPr>
        <p:spPr>
          <a:xfrm>
            <a:off x="0" y="1522577"/>
            <a:ext cx="6678891" cy="646331"/>
          </a:xfrm>
          <a:prstGeom prst="rect">
            <a:avLst/>
          </a:prstGeom>
          <a:noFill/>
        </p:spPr>
        <p:txBody>
          <a:bodyPr wrap="square">
            <a:spAutoFit/>
          </a:bodyPr>
          <a:lstStyle/>
          <a:p>
            <a:br>
              <a:rPr lang="en-US" dirty="0"/>
            </a:br>
            <a:endParaRPr lang="en-US" dirty="0"/>
          </a:p>
        </p:txBody>
      </p:sp>
      <p:graphicFrame>
        <p:nvGraphicFramePr>
          <p:cNvPr id="3" name="Table 3">
            <a:extLst>
              <a:ext uri="{FF2B5EF4-FFF2-40B4-BE49-F238E27FC236}">
                <a16:creationId xmlns:a16="http://schemas.microsoft.com/office/drawing/2014/main" id="{9DE5BDC1-9A67-9DE7-A471-47C915472A2B}"/>
              </a:ext>
            </a:extLst>
          </p:cNvPr>
          <p:cNvGraphicFramePr>
            <a:graphicFrameLocks noGrp="1"/>
          </p:cNvGraphicFramePr>
          <p:nvPr>
            <p:extLst>
              <p:ext uri="{D42A27DB-BD31-4B8C-83A1-F6EECF244321}">
                <p14:modId xmlns:p14="http://schemas.microsoft.com/office/powerpoint/2010/main" val="1123114146"/>
              </p:ext>
            </p:extLst>
          </p:nvPr>
        </p:nvGraphicFramePr>
        <p:xfrm>
          <a:off x="2315853" y="2550596"/>
          <a:ext cx="3200400" cy="289560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1963760780"/>
                    </a:ext>
                  </a:extLst>
                </a:gridCol>
                <a:gridCol w="640080">
                  <a:extLst>
                    <a:ext uri="{9D8B030D-6E8A-4147-A177-3AD203B41FA5}">
                      <a16:colId xmlns:a16="http://schemas.microsoft.com/office/drawing/2014/main" val="1769388518"/>
                    </a:ext>
                  </a:extLst>
                </a:gridCol>
                <a:gridCol w="640080">
                  <a:extLst>
                    <a:ext uri="{9D8B030D-6E8A-4147-A177-3AD203B41FA5}">
                      <a16:colId xmlns:a16="http://schemas.microsoft.com/office/drawing/2014/main" val="3621786069"/>
                    </a:ext>
                  </a:extLst>
                </a:gridCol>
                <a:gridCol w="640080">
                  <a:extLst>
                    <a:ext uri="{9D8B030D-6E8A-4147-A177-3AD203B41FA5}">
                      <a16:colId xmlns:a16="http://schemas.microsoft.com/office/drawing/2014/main" val="1155264038"/>
                    </a:ext>
                  </a:extLst>
                </a:gridCol>
                <a:gridCol w="640080">
                  <a:extLst>
                    <a:ext uri="{9D8B030D-6E8A-4147-A177-3AD203B41FA5}">
                      <a16:colId xmlns:a16="http://schemas.microsoft.com/office/drawing/2014/main" val="1361872816"/>
                    </a:ext>
                  </a:extLst>
                </a:gridCol>
              </a:tblGrid>
              <a:tr h="548640">
                <a:tc>
                  <a:txBody>
                    <a:bodyPr/>
                    <a:lstStyle/>
                    <a:p>
                      <a:pPr algn="ctr"/>
                      <a:r>
                        <a:rPr lang="en-US" sz="3200" b="1"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tx1"/>
                          </a:solidFill>
                        </a:rPr>
                        <a:t>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tx1"/>
                          </a:solidFill>
                        </a:rPr>
                        <a:t>1</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tx1"/>
                          </a:solidFill>
                        </a:rPr>
                        <a:t>2</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0526545"/>
                  </a:ext>
                </a:extLst>
              </a:tr>
              <a:tr h="548640">
                <a:tc>
                  <a:txBody>
                    <a:bodyPr/>
                    <a:lstStyle/>
                    <a:p>
                      <a:pPr algn="ctr"/>
                      <a:r>
                        <a:rPr lang="en-US" sz="3200" b="1" dirty="0">
                          <a:solidFill>
                            <a:schemeClr val="bg1">
                              <a:lumMod val="50000"/>
                            </a:schemeClr>
                          </a:solidFill>
                        </a:rPr>
                        <a:t>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bg1">
                              <a:lumMod val="50000"/>
                            </a:schemeClr>
                          </a:solidFill>
                        </a:rPr>
                        <a:t>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bg1">
                              <a:lumMod val="65000"/>
                            </a:schemeClr>
                          </a:solidFill>
                        </a:rPr>
                        <a:t>4</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3</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03698952"/>
                  </a:ext>
                </a:extLst>
              </a:tr>
              <a:tr h="548640">
                <a:tc>
                  <a:txBody>
                    <a:bodyPr/>
                    <a:lstStyle/>
                    <a:p>
                      <a:pPr algn="ctr"/>
                      <a:r>
                        <a:rPr lang="en-US" sz="3200" b="1" dirty="0">
                          <a:solidFill>
                            <a:schemeClr val="bg1">
                              <a:lumMod val="50000"/>
                            </a:schemeClr>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bg1">
                              <a:lumMod val="50000"/>
                            </a:schemeClr>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23788170"/>
                  </a:ext>
                </a:extLst>
              </a:tr>
              <a:tr h="548640">
                <a:tc>
                  <a:txBody>
                    <a:bodyPr/>
                    <a:lstStyle/>
                    <a:p>
                      <a:pPr algn="ctr"/>
                      <a:r>
                        <a:rPr lang="en-US" sz="3200" b="1"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tx1"/>
                          </a:solidFill>
                        </a:rPr>
                        <a:t>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1277604"/>
                  </a:ext>
                </a:extLst>
              </a:tr>
              <a:tr h="548640">
                <a:tc>
                  <a:txBody>
                    <a:bodyPr/>
                    <a:lstStyle/>
                    <a:p>
                      <a:pPr algn="ctr"/>
                      <a:r>
                        <a:rPr lang="en-US" sz="3200" b="1" dirty="0">
                          <a:solidFill>
                            <a:schemeClr val="bg1">
                              <a:lumMod val="50000"/>
                            </a:schemeClr>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bg1">
                              <a:lumMod val="50000"/>
                            </a:schemeClr>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solidFill>
                            <a:schemeClr val="bg1">
                              <a:lumMod val="50000"/>
                            </a:schemeClr>
                          </a:solidFill>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lang="en-US" sz="3200" b="1"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48970716"/>
                  </a:ext>
                </a:extLst>
              </a:tr>
            </a:tbl>
          </a:graphicData>
        </a:graphic>
      </p:graphicFrame>
      <p:sp>
        <p:nvSpPr>
          <p:cNvPr id="5" name="TextBox 4">
            <a:extLst>
              <a:ext uri="{FF2B5EF4-FFF2-40B4-BE49-F238E27FC236}">
                <a16:creationId xmlns:a16="http://schemas.microsoft.com/office/drawing/2014/main" id="{707B9773-9B00-55B1-E3CC-1F8E38E850BC}"/>
              </a:ext>
            </a:extLst>
          </p:cNvPr>
          <p:cNvSpPr txBox="1"/>
          <p:nvPr/>
        </p:nvSpPr>
        <p:spPr>
          <a:xfrm>
            <a:off x="254525" y="611875"/>
            <a:ext cx="7946796" cy="954107"/>
          </a:xfrm>
          <a:prstGeom prst="rect">
            <a:avLst/>
          </a:prstGeom>
          <a:noFill/>
        </p:spPr>
        <p:txBody>
          <a:bodyPr wrap="square" rtlCol="0">
            <a:spAutoFit/>
          </a:bodyPr>
          <a:lstStyle/>
          <a:p>
            <a:r>
              <a:rPr lang="en-US" sz="2800" b="1" dirty="0">
                <a:highlight>
                  <a:srgbClr val="FF0000"/>
                </a:highlight>
              </a:rPr>
              <a:t>Exercise: Apply HE on the following 3 Bits (L=8) 5X5 image</a:t>
            </a:r>
          </a:p>
        </p:txBody>
      </p:sp>
    </p:spTree>
    <p:extLst>
      <p:ext uri="{BB962C8B-B14F-4D97-AF65-F5344CB8AC3E}">
        <p14:creationId xmlns:p14="http://schemas.microsoft.com/office/powerpoint/2010/main" val="2096069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Histogram Equalization</a:t>
            </a:r>
            <a:endParaRPr sz="3200" dirty="0">
              <a:latin typeface="Trebuchet MS" panose="020B0603020202020204" pitchFamily="34" charset="0"/>
              <a:ea typeface="+mn-ea"/>
              <a:cs typeface="Times New Roman" panose="02020603050405020304" pitchFamily="18" charset="0"/>
            </a:endParaRPr>
          </a:p>
        </p:txBody>
      </p:sp>
      <p:graphicFrame>
        <p:nvGraphicFramePr>
          <p:cNvPr id="3" name="Table 2">
            <a:extLst>
              <a:ext uri="{FF2B5EF4-FFF2-40B4-BE49-F238E27FC236}">
                <a16:creationId xmlns:a16="http://schemas.microsoft.com/office/drawing/2014/main" id="{8E03719A-60F5-AB62-2008-508984D2B453}"/>
              </a:ext>
            </a:extLst>
          </p:cNvPr>
          <p:cNvGraphicFramePr>
            <a:graphicFrameLocks noGrp="1"/>
          </p:cNvGraphicFramePr>
          <p:nvPr>
            <p:extLst>
              <p:ext uri="{D42A27DB-BD31-4B8C-83A1-F6EECF244321}">
                <p14:modId xmlns:p14="http://schemas.microsoft.com/office/powerpoint/2010/main" val="2363151330"/>
              </p:ext>
            </p:extLst>
          </p:nvPr>
        </p:nvGraphicFramePr>
        <p:xfrm>
          <a:off x="328565" y="856792"/>
          <a:ext cx="8411455" cy="5552059"/>
        </p:xfrm>
        <a:graphic>
          <a:graphicData uri="http://schemas.openxmlformats.org/drawingml/2006/table">
            <a:tbl>
              <a:tblPr firstRow="1" firstCol="1" bandRow="1">
                <a:tableStyleId>{5C22544A-7EE6-4342-B048-85BDC9FD1C3A}</a:tableStyleId>
              </a:tblPr>
              <a:tblGrid>
                <a:gridCol w="664062">
                  <a:extLst>
                    <a:ext uri="{9D8B030D-6E8A-4147-A177-3AD203B41FA5}">
                      <a16:colId xmlns:a16="http://schemas.microsoft.com/office/drawing/2014/main" val="2862228118"/>
                    </a:ext>
                  </a:extLst>
                </a:gridCol>
                <a:gridCol w="3541665">
                  <a:extLst>
                    <a:ext uri="{9D8B030D-6E8A-4147-A177-3AD203B41FA5}">
                      <a16:colId xmlns:a16="http://schemas.microsoft.com/office/drawing/2014/main" val="3133076031"/>
                    </a:ext>
                  </a:extLst>
                </a:gridCol>
                <a:gridCol w="2102864">
                  <a:extLst>
                    <a:ext uri="{9D8B030D-6E8A-4147-A177-3AD203B41FA5}">
                      <a16:colId xmlns:a16="http://schemas.microsoft.com/office/drawing/2014/main" val="1887235866"/>
                    </a:ext>
                  </a:extLst>
                </a:gridCol>
                <a:gridCol w="2102864">
                  <a:extLst>
                    <a:ext uri="{9D8B030D-6E8A-4147-A177-3AD203B41FA5}">
                      <a16:colId xmlns:a16="http://schemas.microsoft.com/office/drawing/2014/main" val="2825475360"/>
                    </a:ext>
                  </a:extLst>
                </a:gridCol>
              </a:tblGrid>
              <a:tr h="258915">
                <a:tc>
                  <a:txBody>
                    <a:bodyPr/>
                    <a:lstStyle/>
                    <a:p>
                      <a:pPr marL="0" marR="0"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Step</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Action</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Formula/Equation</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Explanation</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98765667"/>
                  </a:ext>
                </a:extLst>
              </a:tr>
              <a:tr h="1088973">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1</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Compute the histogram of the image</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P(rk)</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Calculate the frequency of each pixel intensity in the image.</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830710536"/>
                  </a:ext>
                </a:extLst>
              </a:tr>
              <a:tr h="1088973">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2</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Compute the CDF of the histogram</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CDF(rk) = sum(P(rk))</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Calculate the cumulative sum of histogram values for each intensity level.</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343864990"/>
                  </a:ext>
                </a:extLst>
              </a:tr>
              <a:tr h="1088973">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3</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Normalize the CDF</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T(</a:t>
                      </a:r>
                      <a:r>
                        <a:rPr lang="en-US" sz="1800" dirty="0" err="1">
                          <a:effectLst/>
                          <a:latin typeface="Times New Roman" panose="02020603050405020304" pitchFamily="18" charset="0"/>
                          <a:cs typeface="Times New Roman" panose="02020603050405020304" pitchFamily="18" charset="0"/>
                        </a:rPr>
                        <a:t>rk</a:t>
                      </a:r>
                      <a:r>
                        <a:rPr lang="en-US" sz="1800" dirty="0">
                          <a:effectLst/>
                          <a:latin typeface="Times New Roman" panose="02020603050405020304" pitchFamily="18" charset="0"/>
                          <a:cs typeface="Times New Roman" panose="02020603050405020304" pitchFamily="18" charset="0"/>
                        </a:rPr>
                        <a:t>) = round((L-1) * CDF(</a:t>
                      </a:r>
                      <a:r>
                        <a:rPr lang="en-US" sz="1800" dirty="0" err="1">
                          <a:effectLst/>
                          <a:latin typeface="Times New Roman" panose="02020603050405020304" pitchFamily="18" charset="0"/>
                          <a:cs typeface="Times New Roman" panose="02020603050405020304" pitchFamily="18" charset="0"/>
                        </a:rPr>
                        <a:t>rk</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Normalize the CDF to the range [0, L-1] to get the new intensity values.</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416820582"/>
                  </a:ext>
                </a:extLst>
              </a:tr>
              <a:tr h="1365659">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4</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Apply the transformation to the image</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a:effectLst/>
                          <a:latin typeface="Times New Roman" panose="02020603050405020304" pitchFamily="18" charset="0"/>
                          <a:cs typeface="Times New Roman" panose="02020603050405020304" pitchFamily="18" charset="0"/>
                        </a:rPr>
                        <a:t>T(rk)</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1000"/>
                        </a:spcAft>
                      </a:pPr>
                      <a:r>
                        <a:rPr lang="en-US" sz="1800" dirty="0">
                          <a:effectLst/>
                          <a:latin typeface="Times New Roman" panose="02020603050405020304" pitchFamily="18" charset="0"/>
                          <a:cs typeface="Times New Roman" panose="02020603050405020304" pitchFamily="18" charset="0"/>
                        </a:rPr>
                        <a:t>Map each pixel’s original value to the new value using the transformation function T(</a:t>
                      </a:r>
                      <a:r>
                        <a:rPr lang="en-US" sz="1800" dirty="0" err="1">
                          <a:effectLst/>
                          <a:latin typeface="Times New Roman" panose="02020603050405020304" pitchFamily="18" charset="0"/>
                          <a:cs typeface="Times New Roman" panose="02020603050405020304" pitchFamily="18" charset="0"/>
                        </a:rPr>
                        <a:t>rk</a:t>
                      </a:r>
                      <a:r>
                        <a:rPr lang="en-US" sz="1800" dirty="0">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68701294"/>
                  </a:ext>
                </a:extLst>
              </a:tr>
            </a:tbl>
          </a:graphicData>
        </a:graphic>
      </p:graphicFrame>
    </p:spTree>
    <p:extLst>
      <p:ext uri="{BB962C8B-B14F-4D97-AF65-F5344CB8AC3E}">
        <p14:creationId xmlns:p14="http://schemas.microsoft.com/office/powerpoint/2010/main" val="4269347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966" y="18853"/>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Histogram Matching/Specification</a:t>
            </a:r>
            <a:endParaRPr sz="3200" dirty="0">
              <a:latin typeface="Trebuchet MS" panose="020B0603020202020204" pitchFamily="34" charset="0"/>
              <a:ea typeface="+mn-ea"/>
              <a:cs typeface="Times New Roman" panose="02020603050405020304" pitchFamily="18" charset="0"/>
            </a:endParaRPr>
          </a:p>
        </p:txBody>
      </p:sp>
      <p:graphicFrame>
        <p:nvGraphicFramePr>
          <p:cNvPr id="5" name="Table 5">
            <a:extLst>
              <a:ext uri="{FF2B5EF4-FFF2-40B4-BE49-F238E27FC236}">
                <a16:creationId xmlns:a16="http://schemas.microsoft.com/office/drawing/2014/main" id="{4582C56C-5ADE-50DE-1A64-B7B0A8BF3EAC}"/>
              </a:ext>
            </a:extLst>
          </p:cNvPr>
          <p:cNvGraphicFramePr>
            <a:graphicFrameLocks noGrp="1"/>
          </p:cNvGraphicFramePr>
          <p:nvPr>
            <p:extLst>
              <p:ext uri="{D42A27DB-BD31-4B8C-83A1-F6EECF244321}">
                <p14:modId xmlns:p14="http://schemas.microsoft.com/office/powerpoint/2010/main" val="1914337593"/>
              </p:ext>
            </p:extLst>
          </p:nvPr>
        </p:nvGraphicFramePr>
        <p:xfrm>
          <a:off x="301658" y="669722"/>
          <a:ext cx="8380428" cy="4203936"/>
        </p:xfrm>
        <a:graphic>
          <a:graphicData uri="http://schemas.openxmlformats.org/drawingml/2006/table">
            <a:tbl>
              <a:tblPr firstRow="1" bandRow="1">
                <a:tableStyleId>{5C22544A-7EE6-4342-B048-85BDC9FD1C3A}</a:tableStyleId>
              </a:tblPr>
              <a:tblGrid>
                <a:gridCol w="2095107">
                  <a:extLst>
                    <a:ext uri="{9D8B030D-6E8A-4147-A177-3AD203B41FA5}">
                      <a16:colId xmlns:a16="http://schemas.microsoft.com/office/drawing/2014/main" val="2550445888"/>
                    </a:ext>
                  </a:extLst>
                </a:gridCol>
                <a:gridCol w="2095107">
                  <a:extLst>
                    <a:ext uri="{9D8B030D-6E8A-4147-A177-3AD203B41FA5}">
                      <a16:colId xmlns:a16="http://schemas.microsoft.com/office/drawing/2014/main" val="600295004"/>
                    </a:ext>
                  </a:extLst>
                </a:gridCol>
                <a:gridCol w="2095107">
                  <a:extLst>
                    <a:ext uri="{9D8B030D-6E8A-4147-A177-3AD203B41FA5}">
                      <a16:colId xmlns:a16="http://schemas.microsoft.com/office/drawing/2014/main" val="1788916853"/>
                    </a:ext>
                  </a:extLst>
                </a:gridCol>
                <a:gridCol w="2095107">
                  <a:extLst>
                    <a:ext uri="{9D8B030D-6E8A-4147-A177-3AD203B41FA5}">
                      <a16:colId xmlns:a16="http://schemas.microsoft.com/office/drawing/2014/main" val="4136963688"/>
                    </a:ext>
                  </a:extLst>
                </a:gridCol>
              </a:tblGrid>
              <a:tr h="346476">
                <a:tc>
                  <a:txBody>
                    <a:bodyPr/>
                    <a:lstStyle/>
                    <a:p>
                      <a:pPr marL="0" marR="0">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Intensity</a:t>
                      </a:r>
                    </a:p>
                  </a:txBody>
                  <a:tcPr marL="68580" marR="68580" marT="0" marB="0"/>
                </a:tc>
                <a:tc>
                  <a:txBody>
                    <a:bodyPr/>
                    <a:lstStyle/>
                    <a:p>
                      <a:pPr marL="0" marR="0">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Count</a:t>
                      </a:r>
                    </a:p>
                  </a:txBody>
                  <a:tcPr marL="68580" marR="68580" marT="0" marB="0"/>
                </a:tc>
                <a:tc>
                  <a:txBody>
                    <a:bodyPr/>
                    <a:lstStyle/>
                    <a:p>
                      <a:pPr marL="0" marR="0">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Input PDF (P(i))</a:t>
                      </a:r>
                    </a:p>
                  </a:txBody>
                  <a:tcPr marL="68580" marR="68580" marT="0" marB="0"/>
                </a:tc>
                <a:tc>
                  <a:txBody>
                    <a:bodyPr/>
                    <a:lstStyle/>
                    <a:p>
                      <a:pPr marL="0" marR="0">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Input CDF (F(i))</a:t>
                      </a:r>
                    </a:p>
                  </a:txBody>
                  <a:tcPr marL="68580" marR="68580" marT="0" marB="0"/>
                </a:tc>
                <a:extLst>
                  <a:ext uri="{0D108BD9-81ED-4DB2-BD59-A6C34878D82A}">
                    <a16:rowId xmlns:a16="http://schemas.microsoft.com/office/drawing/2014/main" val="1085501350"/>
                  </a:ext>
                </a:extLst>
              </a:tr>
              <a:tr h="527418">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0</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500</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500 / 4096 = 0.1221</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0.1221</a:t>
                      </a:r>
                    </a:p>
                  </a:txBody>
                  <a:tcPr marL="68580" marR="68580" marT="0" marB="0"/>
                </a:tc>
                <a:extLst>
                  <a:ext uri="{0D108BD9-81ED-4DB2-BD59-A6C34878D82A}">
                    <a16:rowId xmlns:a16="http://schemas.microsoft.com/office/drawing/2014/main" val="2061753369"/>
                  </a:ext>
                </a:extLst>
              </a:tr>
              <a:tr h="527418">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1</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800</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800 / 4096 = 0.1953</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0.3174</a:t>
                      </a:r>
                    </a:p>
                  </a:txBody>
                  <a:tcPr marL="68580" marR="68580" marT="0" marB="0"/>
                </a:tc>
                <a:extLst>
                  <a:ext uri="{0D108BD9-81ED-4DB2-BD59-A6C34878D82A}">
                    <a16:rowId xmlns:a16="http://schemas.microsoft.com/office/drawing/2014/main" val="1204088158"/>
                  </a:ext>
                </a:extLst>
              </a:tr>
              <a:tr h="527418">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2</a:t>
                      </a:r>
                    </a:p>
                  </a:txBody>
                  <a:tcPr marL="68580" marR="68580" marT="0" marB="0"/>
                </a:tc>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1000</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1000 / 4096 = 0.2441</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0.5615</a:t>
                      </a:r>
                    </a:p>
                  </a:txBody>
                  <a:tcPr marL="68580" marR="68580" marT="0" marB="0"/>
                </a:tc>
                <a:extLst>
                  <a:ext uri="{0D108BD9-81ED-4DB2-BD59-A6C34878D82A}">
                    <a16:rowId xmlns:a16="http://schemas.microsoft.com/office/drawing/2014/main" val="2897653541"/>
                  </a:ext>
                </a:extLst>
              </a:tr>
              <a:tr h="527418">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3</a:t>
                      </a:r>
                    </a:p>
                  </a:txBody>
                  <a:tcPr marL="68580" marR="68580" marT="0" marB="0"/>
                </a:tc>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900</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900 / 4096 = 0.2197</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0.7812</a:t>
                      </a:r>
                    </a:p>
                  </a:txBody>
                  <a:tcPr marL="68580" marR="68580" marT="0" marB="0"/>
                </a:tc>
                <a:extLst>
                  <a:ext uri="{0D108BD9-81ED-4DB2-BD59-A6C34878D82A}">
                    <a16:rowId xmlns:a16="http://schemas.microsoft.com/office/drawing/2014/main" val="977141196"/>
                  </a:ext>
                </a:extLst>
              </a:tr>
              <a:tr h="527418">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4</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600</a:t>
                      </a:r>
                    </a:p>
                  </a:txBody>
                  <a:tcPr marL="68580" marR="68580" marT="0" marB="0"/>
                </a:tc>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600 / 4096 = 0.1465</a:t>
                      </a:r>
                    </a:p>
                  </a:txBody>
                  <a:tcPr marL="68580" marR="68580" marT="0" marB="0"/>
                </a:tc>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0.9277</a:t>
                      </a:r>
                    </a:p>
                  </a:txBody>
                  <a:tcPr marL="68580" marR="68580" marT="0" marB="0"/>
                </a:tc>
                <a:extLst>
                  <a:ext uri="{0D108BD9-81ED-4DB2-BD59-A6C34878D82A}">
                    <a16:rowId xmlns:a16="http://schemas.microsoft.com/office/drawing/2014/main" val="3298090016"/>
                  </a:ext>
                </a:extLst>
              </a:tr>
              <a:tr h="527418">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5</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200</a:t>
                      </a:r>
                    </a:p>
                  </a:txBody>
                  <a:tcPr marL="68580" marR="68580" marT="0" marB="0"/>
                </a:tc>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200 / 4096 = 0.0488</a:t>
                      </a:r>
                    </a:p>
                  </a:txBody>
                  <a:tcPr marL="68580" marR="68580" marT="0" marB="0"/>
                </a:tc>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0.9766</a:t>
                      </a:r>
                    </a:p>
                  </a:txBody>
                  <a:tcPr marL="68580" marR="68580" marT="0" marB="0"/>
                </a:tc>
                <a:extLst>
                  <a:ext uri="{0D108BD9-81ED-4DB2-BD59-A6C34878D82A}">
                    <a16:rowId xmlns:a16="http://schemas.microsoft.com/office/drawing/2014/main" val="1122349666"/>
                  </a:ext>
                </a:extLst>
              </a:tr>
              <a:tr h="346476">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6</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80</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80 / 4096 = 0.0195</a:t>
                      </a:r>
                    </a:p>
                  </a:txBody>
                  <a:tcPr marL="68580" marR="68580" marT="0" marB="0"/>
                </a:tc>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0.9961</a:t>
                      </a:r>
                    </a:p>
                  </a:txBody>
                  <a:tcPr marL="68580" marR="68580" marT="0" marB="0"/>
                </a:tc>
                <a:extLst>
                  <a:ext uri="{0D108BD9-81ED-4DB2-BD59-A6C34878D82A}">
                    <a16:rowId xmlns:a16="http://schemas.microsoft.com/office/drawing/2014/main" val="3420570929"/>
                  </a:ext>
                </a:extLst>
              </a:tr>
              <a:tr h="346476">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7</a:t>
                      </a:r>
                    </a:p>
                  </a:txBody>
                  <a:tcPr marL="68580" marR="68580" marT="0" marB="0"/>
                </a:tc>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16</a:t>
                      </a:r>
                    </a:p>
                  </a:txBody>
                  <a:tcPr marL="68580" marR="68580" marT="0" marB="0"/>
                </a:tc>
                <a:tc>
                  <a:txBody>
                    <a:bodyPr/>
                    <a:lstStyle/>
                    <a:p>
                      <a:pPr marL="0" marR="0" algn="ctr">
                        <a:lnSpc>
                          <a:spcPct val="115000"/>
                        </a:lnSpc>
                        <a:spcBef>
                          <a:spcPts val="0"/>
                        </a:spcBef>
                        <a:spcAft>
                          <a:spcPts val="0"/>
                        </a:spcAft>
                      </a:pPr>
                      <a:r>
                        <a:rPr lang="en-US" sz="1400">
                          <a:effectLst/>
                          <a:latin typeface="Cambria" panose="02040503050406030204" pitchFamily="18" charset="0"/>
                          <a:ea typeface="MS Mincho" panose="02020609040205080304" pitchFamily="49" charset="-128"/>
                          <a:cs typeface="Times New Roman" panose="02020603050405020304" pitchFamily="18" charset="0"/>
                        </a:rPr>
                        <a:t>16 / 4096 = 0.0039</a:t>
                      </a:r>
                    </a:p>
                  </a:txBody>
                  <a:tcPr marL="68580" marR="68580" marT="0" marB="0"/>
                </a:tc>
                <a:tc>
                  <a:txBody>
                    <a:bodyPr/>
                    <a:lstStyle/>
                    <a:p>
                      <a:pPr marL="0" marR="0" algn="ctr">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1.0000</a:t>
                      </a:r>
                    </a:p>
                  </a:txBody>
                  <a:tcPr marL="68580" marR="68580" marT="0" marB="0"/>
                </a:tc>
                <a:extLst>
                  <a:ext uri="{0D108BD9-81ED-4DB2-BD59-A6C34878D82A}">
                    <a16:rowId xmlns:a16="http://schemas.microsoft.com/office/drawing/2014/main" val="1575238562"/>
                  </a:ext>
                </a:extLst>
              </a:tr>
            </a:tbl>
          </a:graphicData>
        </a:graphic>
      </p:graphicFrame>
      <p:sp>
        <p:nvSpPr>
          <p:cNvPr id="7" name="TextBox 6">
            <a:extLst>
              <a:ext uri="{FF2B5EF4-FFF2-40B4-BE49-F238E27FC236}">
                <a16:creationId xmlns:a16="http://schemas.microsoft.com/office/drawing/2014/main" id="{22711CEE-71DF-39F9-215F-E601AE59AAEF}"/>
              </a:ext>
            </a:extLst>
          </p:cNvPr>
          <p:cNvSpPr txBox="1"/>
          <p:nvPr/>
        </p:nvSpPr>
        <p:spPr>
          <a:xfrm>
            <a:off x="3261681" y="4919091"/>
            <a:ext cx="4572000" cy="392159"/>
          </a:xfrm>
          <a:prstGeom prst="rect">
            <a:avLst/>
          </a:prstGeom>
          <a:noFill/>
        </p:spPr>
        <p:txBody>
          <a:bodyPr wrap="square">
            <a:spAutoFit/>
          </a:bodyPr>
          <a:lstStyle/>
          <a:p>
            <a:pPr marL="0" marR="0">
              <a:lnSpc>
                <a:spcPct val="115000"/>
              </a:lnSpc>
              <a:spcBef>
                <a:spcPts val="1000"/>
              </a:spcBef>
              <a:spcAft>
                <a:spcPts val="0"/>
              </a:spcAft>
            </a:pPr>
            <a:r>
              <a:rPr lang="en-US" sz="18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Input Histogram</a:t>
            </a:r>
          </a:p>
        </p:txBody>
      </p:sp>
    </p:spTree>
    <p:extLst>
      <p:ext uri="{BB962C8B-B14F-4D97-AF65-F5344CB8AC3E}">
        <p14:creationId xmlns:p14="http://schemas.microsoft.com/office/powerpoint/2010/main" val="4090236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966" y="18853"/>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Histogram Matching/Specification</a:t>
            </a:r>
            <a:endParaRPr sz="3200" dirty="0">
              <a:latin typeface="Trebuchet MS" panose="020B0603020202020204" pitchFamily="34" charset="0"/>
              <a:ea typeface="+mn-ea"/>
              <a:cs typeface="Times New Roman" panose="02020603050405020304" pitchFamily="18" charset="0"/>
            </a:endParaRPr>
          </a:p>
        </p:txBody>
      </p:sp>
      <p:graphicFrame>
        <p:nvGraphicFramePr>
          <p:cNvPr id="6" name="Table 5">
            <a:extLst>
              <a:ext uri="{FF2B5EF4-FFF2-40B4-BE49-F238E27FC236}">
                <a16:creationId xmlns:a16="http://schemas.microsoft.com/office/drawing/2014/main" id="{7AEE44C9-E034-8CD2-2F22-7579366E0FF7}"/>
              </a:ext>
            </a:extLst>
          </p:cNvPr>
          <p:cNvGraphicFramePr>
            <a:graphicFrameLocks noGrp="1"/>
          </p:cNvGraphicFramePr>
          <p:nvPr>
            <p:extLst>
              <p:ext uri="{D42A27DB-BD31-4B8C-83A1-F6EECF244321}">
                <p14:modId xmlns:p14="http://schemas.microsoft.com/office/powerpoint/2010/main" val="3983790945"/>
              </p:ext>
            </p:extLst>
          </p:nvPr>
        </p:nvGraphicFramePr>
        <p:xfrm>
          <a:off x="914403" y="851645"/>
          <a:ext cx="6909844" cy="4604199"/>
        </p:xfrm>
        <a:graphic>
          <a:graphicData uri="http://schemas.openxmlformats.org/drawingml/2006/table">
            <a:tbl>
              <a:tblPr firstRow="1" firstCol="1" bandRow="1">
                <a:tableStyleId>{5C22544A-7EE6-4342-B048-85BDC9FD1C3A}</a:tableStyleId>
              </a:tblPr>
              <a:tblGrid>
                <a:gridCol w="1727461">
                  <a:extLst>
                    <a:ext uri="{9D8B030D-6E8A-4147-A177-3AD203B41FA5}">
                      <a16:colId xmlns:a16="http://schemas.microsoft.com/office/drawing/2014/main" val="2759450885"/>
                    </a:ext>
                  </a:extLst>
                </a:gridCol>
                <a:gridCol w="1727461">
                  <a:extLst>
                    <a:ext uri="{9D8B030D-6E8A-4147-A177-3AD203B41FA5}">
                      <a16:colId xmlns:a16="http://schemas.microsoft.com/office/drawing/2014/main" val="3787352769"/>
                    </a:ext>
                  </a:extLst>
                </a:gridCol>
                <a:gridCol w="1727461">
                  <a:extLst>
                    <a:ext uri="{9D8B030D-6E8A-4147-A177-3AD203B41FA5}">
                      <a16:colId xmlns:a16="http://schemas.microsoft.com/office/drawing/2014/main" val="2093276347"/>
                    </a:ext>
                  </a:extLst>
                </a:gridCol>
                <a:gridCol w="1727461">
                  <a:extLst>
                    <a:ext uri="{9D8B030D-6E8A-4147-A177-3AD203B41FA5}">
                      <a16:colId xmlns:a16="http://schemas.microsoft.com/office/drawing/2014/main" val="689172013"/>
                    </a:ext>
                  </a:extLst>
                </a:gridCol>
              </a:tblGrid>
              <a:tr h="0">
                <a:tc>
                  <a:txBody>
                    <a:bodyPr/>
                    <a:lstStyle/>
                    <a:p>
                      <a:pPr marL="0" marR="0" algn="ctr">
                        <a:lnSpc>
                          <a:spcPct val="115000"/>
                        </a:lnSpc>
                        <a:spcBef>
                          <a:spcPts val="0"/>
                        </a:spcBef>
                        <a:spcAft>
                          <a:spcPts val="0"/>
                        </a:spcAft>
                      </a:pPr>
                      <a:r>
                        <a:rPr lang="en-US" sz="1600" dirty="0">
                          <a:effectLst/>
                        </a:rPr>
                        <a:t>Intensity</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Count</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Target PDF (P(j))</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Target CDF (G(j))</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015909555"/>
                  </a:ext>
                </a:extLst>
              </a:tr>
              <a:tr h="0">
                <a:tc>
                  <a:txBody>
                    <a:bodyPr/>
                    <a:lstStyle/>
                    <a:p>
                      <a:pPr marL="0" marR="0" algn="ctr">
                        <a:lnSpc>
                          <a:spcPct val="115000"/>
                        </a:lnSpc>
                        <a:spcBef>
                          <a:spcPts val="0"/>
                        </a:spcBef>
                        <a:spcAft>
                          <a:spcPts val="0"/>
                        </a:spcAft>
                      </a:pPr>
                      <a:r>
                        <a:rPr lang="en-US" sz="1600" dirty="0">
                          <a:effectLst/>
                        </a:rPr>
                        <a:t>0</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512</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512 / 4096 = 0.1250</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0.1250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470161498"/>
                  </a:ext>
                </a:extLst>
              </a:tr>
              <a:tr h="0">
                <a:tc>
                  <a:txBody>
                    <a:bodyPr/>
                    <a:lstStyle/>
                    <a:p>
                      <a:pPr marL="0" marR="0" algn="ctr">
                        <a:lnSpc>
                          <a:spcPct val="115000"/>
                        </a:lnSpc>
                        <a:spcBef>
                          <a:spcPts val="0"/>
                        </a:spcBef>
                        <a:spcAft>
                          <a:spcPts val="0"/>
                        </a:spcAft>
                      </a:pPr>
                      <a:r>
                        <a:rPr lang="en-US" sz="1600" dirty="0">
                          <a:effectLst/>
                        </a:rPr>
                        <a:t>1</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 / 4096 = 0.1250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0.2500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8717986"/>
                  </a:ext>
                </a:extLst>
              </a:tr>
              <a:tr h="0">
                <a:tc>
                  <a:txBody>
                    <a:bodyPr/>
                    <a:lstStyle/>
                    <a:p>
                      <a:pPr marL="0" marR="0" algn="ctr">
                        <a:lnSpc>
                          <a:spcPct val="115000"/>
                        </a:lnSpc>
                        <a:spcBef>
                          <a:spcPts val="0"/>
                        </a:spcBef>
                        <a:spcAft>
                          <a:spcPts val="0"/>
                        </a:spcAft>
                      </a:pPr>
                      <a:r>
                        <a:rPr lang="en-US" sz="1600" dirty="0">
                          <a:effectLst/>
                        </a:rPr>
                        <a:t>2</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 / 4096 = 0.1250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0.3750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451436566"/>
                  </a:ext>
                </a:extLst>
              </a:tr>
              <a:tr h="0">
                <a:tc>
                  <a:txBody>
                    <a:bodyPr/>
                    <a:lstStyle/>
                    <a:p>
                      <a:pPr marL="0" marR="0" algn="ctr">
                        <a:lnSpc>
                          <a:spcPct val="115000"/>
                        </a:lnSpc>
                        <a:spcBef>
                          <a:spcPts val="0"/>
                        </a:spcBef>
                        <a:spcAft>
                          <a:spcPts val="0"/>
                        </a:spcAft>
                      </a:pPr>
                      <a:r>
                        <a:rPr lang="en-US" sz="1600">
                          <a:effectLst/>
                        </a:rPr>
                        <a:t>3</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 / 4096 = 0.1250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0.5000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565616026"/>
                  </a:ext>
                </a:extLst>
              </a:tr>
              <a:tr h="0">
                <a:tc>
                  <a:txBody>
                    <a:bodyPr/>
                    <a:lstStyle/>
                    <a:p>
                      <a:pPr marL="0" marR="0" algn="ctr">
                        <a:lnSpc>
                          <a:spcPct val="115000"/>
                        </a:lnSpc>
                        <a:spcBef>
                          <a:spcPts val="0"/>
                        </a:spcBef>
                        <a:spcAft>
                          <a:spcPts val="0"/>
                        </a:spcAft>
                      </a:pPr>
                      <a:r>
                        <a:rPr lang="en-US" sz="1600" dirty="0">
                          <a:effectLst/>
                        </a:rPr>
                        <a:t>4</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 / 4096 = 0.1250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0.6250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56938728"/>
                  </a:ext>
                </a:extLst>
              </a:tr>
              <a:tr h="0">
                <a:tc>
                  <a:txBody>
                    <a:bodyPr/>
                    <a:lstStyle/>
                    <a:p>
                      <a:pPr marL="0" marR="0" algn="ctr">
                        <a:lnSpc>
                          <a:spcPct val="115000"/>
                        </a:lnSpc>
                        <a:spcBef>
                          <a:spcPts val="0"/>
                        </a:spcBef>
                        <a:spcAft>
                          <a:spcPts val="0"/>
                        </a:spcAft>
                      </a:pPr>
                      <a:r>
                        <a:rPr lang="en-US" sz="1600">
                          <a:effectLst/>
                        </a:rPr>
                        <a:t>5</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 / 4096 = 0.1250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0.7500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97234673"/>
                  </a:ext>
                </a:extLst>
              </a:tr>
              <a:tr h="0">
                <a:tc>
                  <a:txBody>
                    <a:bodyPr/>
                    <a:lstStyle/>
                    <a:p>
                      <a:pPr marL="0" marR="0" algn="ctr">
                        <a:lnSpc>
                          <a:spcPct val="115000"/>
                        </a:lnSpc>
                        <a:spcBef>
                          <a:spcPts val="0"/>
                        </a:spcBef>
                        <a:spcAft>
                          <a:spcPts val="0"/>
                        </a:spcAft>
                      </a:pPr>
                      <a:r>
                        <a:rPr lang="en-US" sz="1600">
                          <a:effectLst/>
                        </a:rPr>
                        <a:t>6</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 / 4096 = 0.1250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0.8750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99148022"/>
                  </a:ext>
                </a:extLst>
              </a:tr>
              <a:tr h="0">
                <a:tc>
                  <a:txBody>
                    <a:bodyPr/>
                    <a:lstStyle/>
                    <a:p>
                      <a:pPr marL="0" marR="0" algn="ctr">
                        <a:lnSpc>
                          <a:spcPct val="115000"/>
                        </a:lnSpc>
                        <a:spcBef>
                          <a:spcPts val="0"/>
                        </a:spcBef>
                        <a:spcAft>
                          <a:spcPts val="0"/>
                        </a:spcAft>
                      </a:pPr>
                      <a:r>
                        <a:rPr lang="en-US" sz="1600" dirty="0">
                          <a:effectLst/>
                        </a:rPr>
                        <a:t>7</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512</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512 / 4096 = 0.1250</a:t>
                      </a:r>
                      <a:endParaRPr lang="en-US" sz="16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1.0000</a:t>
                      </a:r>
                      <a:endParaRPr lang="en-US" sz="16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91636800"/>
                  </a:ext>
                </a:extLst>
              </a:tr>
            </a:tbl>
          </a:graphicData>
        </a:graphic>
      </p:graphicFrame>
      <p:sp>
        <p:nvSpPr>
          <p:cNvPr id="7" name="TextBox 6">
            <a:extLst>
              <a:ext uri="{FF2B5EF4-FFF2-40B4-BE49-F238E27FC236}">
                <a16:creationId xmlns:a16="http://schemas.microsoft.com/office/drawing/2014/main" id="{22711CEE-71DF-39F9-215F-E601AE59AAEF}"/>
              </a:ext>
            </a:extLst>
          </p:cNvPr>
          <p:cNvSpPr txBox="1"/>
          <p:nvPr/>
        </p:nvSpPr>
        <p:spPr>
          <a:xfrm>
            <a:off x="3412510" y="5540180"/>
            <a:ext cx="4572000" cy="392159"/>
          </a:xfrm>
          <a:prstGeom prst="rect">
            <a:avLst/>
          </a:prstGeom>
          <a:noFill/>
        </p:spPr>
        <p:txBody>
          <a:bodyPr wrap="square">
            <a:spAutoFit/>
          </a:bodyPr>
          <a:lstStyle/>
          <a:p>
            <a:pPr marL="0" marR="0">
              <a:lnSpc>
                <a:spcPct val="115000"/>
              </a:lnSpc>
              <a:spcBef>
                <a:spcPts val="1000"/>
              </a:spcBef>
              <a:spcAft>
                <a:spcPts val="0"/>
              </a:spcAft>
            </a:pPr>
            <a:r>
              <a:rPr lang="en-US" sz="1800" b="1" dirty="0">
                <a:solidFill>
                  <a:srgbClr val="4F81BD"/>
                </a:solidFill>
                <a:effectLst/>
                <a:latin typeface="Calibri" panose="020F0502020204030204" pitchFamily="34" charset="0"/>
                <a:ea typeface="MS Gothic" panose="020B0609070205080204" pitchFamily="49" charset="-128"/>
                <a:cs typeface="Times New Roman" panose="02020603050405020304" pitchFamily="18" charset="0"/>
              </a:rPr>
              <a:t>Target Histogram</a:t>
            </a:r>
          </a:p>
        </p:txBody>
      </p:sp>
    </p:spTree>
    <p:extLst>
      <p:ext uri="{BB962C8B-B14F-4D97-AF65-F5344CB8AC3E}">
        <p14:creationId xmlns:p14="http://schemas.microsoft.com/office/powerpoint/2010/main" val="681034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966" y="18853"/>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Histogram Matching/Specification</a:t>
            </a:r>
            <a:endParaRPr sz="3200" dirty="0">
              <a:latin typeface="Trebuchet MS" panose="020B0603020202020204" pitchFamily="34"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0BDA8ABC-470F-C193-10CA-C34EB88C85F4}"/>
              </a:ext>
            </a:extLst>
          </p:cNvPr>
          <p:cNvSpPr txBox="1"/>
          <p:nvPr/>
        </p:nvSpPr>
        <p:spPr>
          <a:xfrm>
            <a:off x="278090" y="938943"/>
            <a:ext cx="8422850" cy="702308"/>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Cambria" panose="02040503050406030204" pitchFamily="18" charset="0"/>
                <a:ea typeface="MS Mincho" panose="02020609040205080304" pitchFamily="49" charset="-128"/>
                <a:cs typeface="Times New Roman" panose="02020603050405020304" pitchFamily="18" charset="0"/>
              </a:rPr>
              <a:t>Each input intensity is mapped to the target intensity whose target CDF is closest to the input CDF:</a:t>
            </a:r>
          </a:p>
        </p:txBody>
      </p:sp>
      <p:graphicFrame>
        <p:nvGraphicFramePr>
          <p:cNvPr id="9" name="Table 8">
            <a:extLst>
              <a:ext uri="{FF2B5EF4-FFF2-40B4-BE49-F238E27FC236}">
                <a16:creationId xmlns:a16="http://schemas.microsoft.com/office/drawing/2014/main" id="{F4BED701-2D9F-24E5-32BF-ED7D7C3DA599}"/>
              </a:ext>
            </a:extLst>
          </p:cNvPr>
          <p:cNvGraphicFramePr>
            <a:graphicFrameLocks noGrp="1"/>
          </p:cNvGraphicFramePr>
          <p:nvPr>
            <p:extLst>
              <p:ext uri="{D42A27DB-BD31-4B8C-83A1-F6EECF244321}">
                <p14:modId xmlns:p14="http://schemas.microsoft.com/office/powerpoint/2010/main" val="3588961968"/>
              </p:ext>
            </p:extLst>
          </p:nvPr>
        </p:nvGraphicFramePr>
        <p:xfrm>
          <a:off x="1093512" y="1926768"/>
          <a:ext cx="5486400" cy="3287268"/>
        </p:xfrm>
        <a:graphic>
          <a:graphicData uri="http://schemas.openxmlformats.org/drawingml/2006/table">
            <a:tbl>
              <a:tblPr firstRow="1" firstCol="1" bandRow="1">
                <a:tableStyleId>{5C22544A-7EE6-4342-B048-85BDC9FD1C3A}</a:tableStyleId>
              </a:tblPr>
              <a:tblGrid>
                <a:gridCol w="1371600">
                  <a:extLst>
                    <a:ext uri="{9D8B030D-6E8A-4147-A177-3AD203B41FA5}">
                      <a16:colId xmlns:a16="http://schemas.microsoft.com/office/drawing/2014/main" val="1294191064"/>
                    </a:ext>
                  </a:extLst>
                </a:gridCol>
                <a:gridCol w="1371600">
                  <a:extLst>
                    <a:ext uri="{9D8B030D-6E8A-4147-A177-3AD203B41FA5}">
                      <a16:colId xmlns:a16="http://schemas.microsoft.com/office/drawing/2014/main" val="2808347547"/>
                    </a:ext>
                  </a:extLst>
                </a:gridCol>
                <a:gridCol w="1371600">
                  <a:extLst>
                    <a:ext uri="{9D8B030D-6E8A-4147-A177-3AD203B41FA5}">
                      <a16:colId xmlns:a16="http://schemas.microsoft.com/office/drawing/2014/main" val="1240095723"/>
                    </a:ext>
                  </a:extLst>
                </a:gridCol>
                <a:gridCol w="1371600">
                  <a:extLst>
                    <a:ext uri="{9D8B030D-6E8A-4147-A177-3AD203B41FA5}">
                      <a16:colId xmlns:a16="http://schemas.microsoft.com/office/drawing/2014/main" val="2915144902"/>
                    </a:ext>
                  </a:extLst>
                </a:gridCol>
              </a:tblGrid>
              <a:tr h="0">
                <a:tc>
                  <a:txBody>
                    <a:bodyPr/>
                    <a:lstStyle/>
                    <a:p>
                      <a:pPr marL="0" marR="0">
                        <a:lnSpc>
                          <a:spcPct val="115000"/>
                        </a:lnSpc>
                        <a:spcBef>
                          <a:spcPts val="0"/>
                        </a:spcBef>
                        <a:spcAft>
                          <a:spcPts val="0"/>
                        </a:spcAft>
                      </a:pPr>
                      <a:r>
                        <a:rPr lang="en-US" sz="1800">
                          <a:effectLst/>
                        </a:rPr>
                        <a:t>Input Intensity (i)</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Input CDF (F(</a:t>
                      </a:r>
                      <a:r>
                        <a:rPr lang="en-US" sz="1800" dirty="0" err="1">
                          <a:effectLst/>
                        </a:rPr>
                        <a:t>i</a:t>
                      </a:r>
                      <a:r>
                        <a:rPr lang="en-US" sz="1800" dirty="0">
                          <a:effectLst/>
                        </a:rPr>
                        <a:t>))</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Mapped Target Intensity (j)</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Target CDF (G(j))</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870533074"/>
                  </a:ext>
                </a:extLst>
              </a:tr>
              <a:tr h="0">
                <a:tc>
                  <a:txBody>
                    <a:bodyPr/>
                    <a:lstStyle/>
                    <a:p>
                      <a:pPr marL="0" marR="0" algn="r">
                        <a:lnSpc>
                          <a:spcPct val="115000"/>
                        </a:lnSpc>
                        <a:spcBef>
                          <a:spcPts val="0"/>
                        </a:spcBef>
                        <a:spcAft>
                          <a:spcPts val="0"/>
                        </a:spcAft>
                      </a:pPr>
                      <a:r>
                        <a:rPr lang="en-US" sz="1800" dirty="0">
                          <a:effectLst/>
                        </a:rPr>
                        <a:t>0</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0.1221</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0.1250</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522657961"/>
                  </a:ext>
                </a:extLst>
              </a:tr>
              <a:tr h="0">
                <a:tc>
                  <a:txBody>
                    <a:bodyPr/>
                    <a:lstStyle/>
                    <a:p>
                      <a:pPr marL="0" marR="0" algn="r">
                        <a:lnSpc>
                          <a:spcPct val="115000"/>
                        </a:lnSpc>
                        <a:spcBef>
                          <a:spcPts val="0"/>
                        </a:spcBef>
                        <a:spcAft>
                          <a:spcPts val="0"/>
                        </a:spcAft>
                      </a:pPr>
                      <a:r>
                        <a:rPr lang="en-US" sz="1800">
                          <a:effectLst/>
                        </a:rPr>
                        <a:t>1</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0.3174</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2</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0.3750</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72231695"/>
                  </a:ext>
                </a:extLst>
              </a:tr>
              <a:tr h="0">
                <a:tc>
                  <a:txBody>
                    <a:bodyPr/>
                    <a:lstStyle/>
                    <a:p>
                      <a:pPr marL="0" marR="0" algn="r">
                        <a:lnSpc>
                          <a:spcPct val="115000"/>
                        </a:lnSpc>
                        <a:spcBef>
                          <a:spcPts val="0"/>
                        </a:spcBef>
                        <a:spcAft>
                          <a:spcPts val="0"/>
                        </a:spcAft>
                      </a:pPr>
                      <a:r>
                        <a:rPr lang="en-US" sz="1800">
                          <a:effectLst/>
                        </a:rPr>
                        <a:t>2</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0.5615</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4</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0.6250</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094206494"/>
                  </a:ext>
                </a:extLst>
              </a:tr>
              <a:tr h="0">
                <a:tc>
                  <a:txBody>
                    <a:bodyPr/>
                    <a:lstStyle/>
                    <a:p>
                      <a:pPr marL="0" marR="0" algn="r">
                        <a:lnSpc>
                          <a:spcPct val="115000"/>
                        </a:lnSpc>
                        <a:spcBef>
                          <a:spcPts val="0"/>
                        </a:spcBef>
                        <a:spcAft>
                          <a:spcPts val="0"/>
                        </a:spcAft>
                      </a:pPr>
                      <a:r>
                        <a:rPr lang="en-US" sz="1800" dirty="0">
                          <a:effectLst/>
                        </a:rPr>
                        <a:t>3</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0.7812</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5</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0.7500</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610303476"/>
                  </a:ext>
                </a:extLst>
              </a:tr>
              <a:tr h="0">
                <a:tc>
                  <a:txBody>
                    <a:bodyPr/>
                    <a:lstStyle/>
                    <a:p>
                      <a:pPr marL="0" marR="0" algn="r">
                        <a:lnSpc>
                          <a:spcPct val="115000"/>
                        </a:lnSpc>
                        <a:spcBef>
                          <a:spcPts val="0"/>
                        </a:spcBef>
                        <a:spcAft>
                          <a:spcPts val="0"/>
                        </a:spcAft>
                      </a:pPr>
                      <a:r>
                        <a:rPr lang="en-US" sz="1800" dirty="0">
                          <a:effectLst/>
                        </a:rPr>
                        <a:t>4</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0.9277</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6</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0.8750</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00507237"/>
                  </a:ext>
                </a:extLst>
              </a:tr>
              <a:tr h="0">
                <a:tc>
                  <a:txBody>
                    <a:bodyPr/>
                    <a:lstStyle/>
                    <a:p>
                      <a:pPr marL="0" marR="0" algn="r">
                        <a:lnSpc>
                          <a:spcPct val="115000"/>
                        </a:lnSpc>
                        <a:spcBef>
                          <a:spcPts val="0"/>
                        </a:spcBef>
                        <a:spcAft>
                          <a:spcPts val="0"/>
                        </a:spcAft>
                      </a:pPr>
                      <a:r>
                        <a:rPr lang="en-US" sz="1800" dirty="0">
                          <a:effectLst/>
                        </a:rPr>
                        <a:t>5</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0.9766</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7</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1.0000</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186487708"/>
                  </a:ext>
                </a:extLst>
              </a:tr>
              <a:tr h="0">
                <a:tc>
                  <a:txBody>
                    <a:bodyPr/>
                    <a:lstStyle/>
                    <a:p>
                      <a:pPr marL="0" marR="0" algn="r">
                        <a:lnSpc>
                          <a:spcPct val="115000"/>
                        </a:lnSpc>
                        <a:spcBef>
                          <a:spcPts val="0"/>
                        </a:spcBef>
                        <a:spcAft>
                          <a:spcPts val="0"/>
                        </a:spcAft>
                      </a:pPr>
                      <a:r>
                        <a:rPr lang="en-US" sz="1800" dirty="0">
                          <a:effectLst/>
                        </a:rPr>
                        <a:t>6</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0.9961</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7</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1.0000</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84976131"/>
                  </a:ext>
                </a:extLst>
              </a:tr>
              <a:tr h="0">
                <a:tc>
                  <a:txBody>
                    <a:bodyPr/>
                    <a:lstStyle/>
                    <a:p>
                      <a:pPr marL="0" marR="0" algn="r">
                        <a:lnSpc>
                          <a:spcPct val="115000"/>
                        </a:lnSpc>
                        <a:spcBef>
                          <a:spcPts val="0"/>
                        </a:spcBef>
                        <a:spcAft>
                          <a:spcPts val="0"/>
                        </a:spcAft>
                      </a:pPr>
                      <a:r>
                        <a:rPr lang="en-US" sz="1800" dirty="0">
                          <a:effectLst/>
                        </a:rPr>
                        <a:t>7</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1.0000</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7</a:t>
                      </a:r>
                      <a:endParaRPr lang="en-US" sz="18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1.0000</a:t>
                      </a:r>
                      <a:endParaRPr lang="en-US" sz="18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45033757"/>
                  </a:ext>
                </a:extLst>
              </a:tr>
            </a:tbl>
          </a:graphicData>
        </a:graphic>
      </p:graphicFrame>
    </p:spTree>
    <p:extLst>
      <p:ext uri="{BB962C8B-B14F-4D97-AF65-F5344CB8AC3E}">
        <p14:creationId xmlns:p14="http://schemas.microsoft.com/office/powerpoint/2010/main" val="1968001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545494"/>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3" name="Content Placeholder 2"/>
          <p:cNvSpPr>
            <a:spLocks noGrp="1"/>
          </p:cNvSpPr>
          <p:nvPr>
            <p:ph idx="1"/>
          </p:nvPr>
        </p:nvSpPr>
        <p:spPr>
          <a:xfrm>
            <a:off x="221530" y="928540"/>
            <a:ext cx="8733934" cy="3652888"/>
          </a:xfrm>
          <a:ln w="19050">
            <a:solidFill>
              <a:schemeClr val="tx1"/>
            </a:solidFill>
          </a:ln>
        </p:spPr>
        <p:txBody>
          <a:bodyPr>
            <a:normAutofit fontScale="25000" lnSpcReduction="20000"/>
          </a:bodyPr>
          <a:lstStyle/>
          <a:p>
            <a:pPr>
              <a:buFont typeface="Wingdings" panose="05000000000000000000" pitchFamily="2" charset="2"/>
              <a:buChar char="q"/>
            </a:pPr>
            <a:r>
              <a:rPr lang="en-US" sz="9600" b="1" dirty="0">
                <a:latin typeface="Times New Roman" panose="02020603050405020304" pitchFamily="18" charset="0"/>
                <a:cs typeface="Times New Roman" panose="02020603050405020304" pitchFamily="18" charset="0"/>
              </a:rPr>
              <a:t>Definition</a:t>
            </a:r>
            <a:r>
              <a:rPr lang="en-US" sz="9600" dirty="0">
                <a:latin typeface="Times New Roman" panose="02020603050405020304" pitchFamily="18" charset="0"/>
                <a:cs typeface="Times New Roman" panose="02020603050405020304" pitchFamily="18" charset="0"/>
              </a:rPr>
              <a:t>: An IMAGE may be defined as a two-dimensional function, </a:t>
            </a:r>
            <a:r>
              <a:rPr lang="en-US" sz="9600" i="1" dirty="0">
                <a:latin typeface="Times New Roman" panose="02020603050405020304" pitchFamily="18" charset="0"/>
                <a:cs typeface="Times New Roman" panose="02020603050405020304" pitchFamily="18" charset="0"/>
              </a:rPr>
              <a:t>f</a:t>
            </a:r>
            <a:r>
              <a:rPr lang="en-US" sz="9600" dirty="0">
                <a:latin typeface="Times New Roman" panose="02020603050405020304" pitchFamily="18" charset="0"/>
                <a:cs typeface="Times New Roman" panose="02020603050405020304" pitchFamily="18" charset="0"/>
              </a:rPr>
              <a:t> (</a:t>
            </a:r>
            <a:r>
              <a:rPr lang="en-US" sz="9600" i="1" dirty="0">
                <a:latin typeface="Times New Roman" panose="02020603050405020304" pitchFamily="18" charset="0"/>
                <a:cs typeface="Times New Roman" panose="02020603050405020304" pitchFamily="18" charset="0"/>
              </a:rPr>
              <a:t>x, y</a:t>
            </a:r>
            <a:r>
              <a:rPr lang="en-US" sz="9600" dirty="0">
                <a:latin typeface="Times New Roman" panose="02020603050405020304" pitchFamily="18" charset="0"/>
                <a:cs typeface="Times New Roman" panose="02020603050405020304" pitchFamily="18" charset="0"/>
              </a:rPr>
              <a:t>), where x and y are spatial (plane) coordinates, and the amplitude of </a:t>
            </a:r>
            <a:r>
              <a:rPr lang="en-US" sz="9600" i="1" dirty="0">
                <a:latin typeface="Times New Roman" panose="02020603050405020304" pitchFamily="18" charset="0"/>
                <a:cs typeface="Times New Roman" panose="02020603050405020304" pitchFamily="18" charset="0"/>
              </a:rPr>
              <a:t>f</a:t>
            </a:r>
            <a:r>
              <a:rPr lang="en-US" sz="9600" dirty="0">
                <a:latin typeface="Times New Roman" panose="02020603050405020304" pitchFamily="18" charset="0"/>
                <a:cs typeface="Times New Roman" panose="02020603050405020304" pitchFamily="18" charset="0"/>
              </a:rPr>
              <a:t> at any pair of coordinates (</a:t>
            </a:r>
            <a:r>
              <a:rPr lang="en-US" sz="9600" i="1" dirty="0" err="1">
                <a:latin typeface="Times New Roman" panose="02020603050405020304" pitchFamily="18" charset="0"/>
                <a:cs typeface="Times New Roman" panose="02020603050405020304" pitchFamily="18" charset="0"/>
              </a:rPr>
              <a:t>x,y</a:t>
            </a:r>
            <a:r>
              <a:rPr lang="en-US" sz="9600" dirty="0">
                <a:latin typeface="Times New Roman" panose="02020603050405020304" pitchFamily="18" charset="0"/>
                <a:cs typeface="Times New Roman" panose="02020603050405020304" pitchFamily="18" charset="0"/>
              </a:rPr>
              <a:t> ) is called the intensity or gray level of the image at that point.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a:p>
            <a:pPr marL="0" indent="0">
              <a:buNone/>
            </a:pPr>
            <a:r>
              <a:rPr lang="en-US" sz="9600" dirty="0">
                <a:solidFill>
                  <a:srgbClr val="FF0000"/>
                </a:solidFill>
              </a:rPr>
              <a:t>When </a:t>
            </a:r>
            <a:r>
              <a:rPr lang="en-US" sz="9600" i="1" dirty="0">
                <a:solidFill>
                  <a:srgbClr val="FF0000"/>
                </a:solidFill>
              </a:rPr>
              <a:t>x</a:t>
            </a:r>
            <a:r>
              <a:rPr lang="en-US" sz="9600" dirty="0">
                <a:solidFill>
                  <a:srgbClr val="FF0000"/>
                </a:solidFill>
              </a:rPr>
              <a:t>, </a:t>
            </a:r>
            <a:r>
              <a:rPr lang="en-US" sz="9600" i="1" dirty="0">
                <a:solidFill>
                  <a:srgbClr val="FF0000"/>
                </a:solidFill>
              </a:rPr>
              <a:t>y</a:t>
            </a:r>
            <a:r>
              <a:rPr lang="en-US" sz="9600" dirty="0">
                <a:solidFill>
                  <a:srgbClr val="FF0000"/>
                </a:solidFill>
              </a:rPr>
              <a:t>, and the intensity values of </a:t>
            </a:r>
            <a:r>
              <a:rPr lang="en-US" sz="9600" i="1" dirty="0">
                <a:solidFill>
                  <a:srgbClr val="FF0000"/>
                </a:solidFill>
              </a:rPr>
              <a:t>f </a:t>
            </a:r>
            <a:r>
              <a:rPr lang="en-US" sz="9600" dirty="0">
                <a:solidFill>
                  <a:srgbClr val="FF0000"/>
                </a:solidFill>
              </a:rPr>
              <a:t>are all finite, discrete quantities, we call the image a </a:t>
            </a:r>
            <a:r>
              <a:rPr lang="en-US" sz="9600" i="1" dirty="0">
                <a:solidFill>
                  <a:srgbClr val="FF0000"/>
                </a:solidFill>
              </a:rPr>
              <a:t>digital image</a:t>
            </a:r>
            <a:r>
              <a:rPr lang="en-US" sz="9600" dirty="0">
                <a:solidFill>
                  <a:srgbClr val="FF0000"/>
                </a:solidFill>
              </a:rPr>
              <a:t>. </a:t>
            </a:r>
          </a:p>
          <a:p>
            <a:pPr>
              <a:buFont typeface="Wingdings" panose="05000000000000000000" pitchFamily="2" charset="2"/>
              <a:buChar char="q"/>
            </a:pPr>
            <a:r>
              <a:rPr lang="en-US" sz="9600" dirty="0"/>
              <a:t>A digital image consists of finite elements called </a:t>
            </a:r>
            <a:r>
              <a:rPr lang="en-US" sz="9600" b="1" dirty="0"/>
              <a:t>pixels</a:t>
            </a:r>
            <a:r>
              <a:rPr lang="en-US" sz="9600" dirty="0"/>
              <a:t> (short for picture elements), each with a specific location and value. </a:t>
            </a:r>
            <a:br>
              <a:rPr lang="en-US" sz="9600" dirty="0"/>
            </a:br>
            <a:endParaRPr lang="en-US" sz="9600" dirty="0"/>
          </a:p>
          <a:p>
            <a:pPr>
              <a:buFont typeface="Wingdings" panose="05000000000000000000" pitchFamily="2" charset="2"/>
              <a:buChar char="q"/>
            </a:pPr>
            <a:r>
              <a:rPr lang="en-US" sz="9600" dirty="0"/>
              <a:t>Pixels are the most commonly used term to represent the basic units of a digital image.</a:t>
            </a:r>
            <a:br>
              <a:rPr lang="en-US" sz="9600" dirty="0"/>
            </a:br>
            <a:endParaRPr lang="en-US" sz="96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2050" name="Picture 2" descr="A digital image is a 2D array of pixels. Each pixel is characterised by...  | Download Scientific Diagram">
            <a:extLst>
              <a:ext uri="{FF2B5EF4-FFF2-40B4-BE49-F238E27FC236}">
                <a16:creationId xmlns:a16="http://schemas.microsoft.com/office/drawing/2014/main" id="{A287EB76-8236-BC6C-2F73-BA13B9CA67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449" y="4666268"/>
            <a:ext cx="4524866" cy="211269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54DDB9E-1D79-CA67-F5D8-E13CA4573F07}"/>
              </a:ext>
            </a:extLst>
          </p:cNvPr>
          <p:cNvGrpSpPr/>
          <p:nvPr/>
        </p:nvGrpSpPr>
        <p:grpSpPr>
          <a:xfrm>
            <a:off x="5175315" y="5128181"/>
            <a:ext cx="2568805" cy="509047"/>
            <a:chOff x="5175315" y="5128181"/>
            <a:chExt cx="2568805" cy="509047"/>
          </a:xfrm>
        </p:grpSpPr>
        <p:cxnSp>
          <p:nvCxnSpPr>
            <p:cNvPr id="7" name="Straight Arrow Connector 6">
              <a:extLst>
                <a:ext uri="{FF2B5EF4-FFF2-40B4-BE49-F238E27FC236}">
                  <a16:creationId xmlns:a16="http://schemas.microsoft.com/office/drawing/2014/main" id="{C12B1D14-DAE9-4C17-06CD-857CD235078C}"/>
                </a:ext>
              </a:extLst>
            </p:cNvPr>
            <p:cNvCxnSpPr>
              <a:cxnSpLocks/>
            </p:cNvCxnSpPr>
            <p:nvPr/>
          </p:nvCxnSpPr>
          <p:spPr>
            <a:xfrm flipH="1">
              <a:off x="5175315" y="5382705"/>
              <a:ext cx="13857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50448ED3-9745-21AC-2B36-C05DDED7D133}"/>
                </a:ext>
              </a:extLst>
            </p:cNvPr>
            <p:cNvSpPr/>
            <p:nvPr/>
          </p:nvSpPr>
          <p:spPr>
            <a:xfrm>
              <a:off x="6660038" y="5128181"/>
              <a:ext cx="1084082" cy="5090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FF00"/>
                  </a:solidFill>
                </a:rPr>
                <a:t>Intensity5</a:t>
              </a:r>
            </a:p>
          </p:txBody>
        </p:sp>
      </p:grpSp>
    </p:spTree>
    <p:extLst>
      <p:ext uri="{BB962C8B-B14F-4D97-AF65-F5344CB8AC3E}">
        <p14:creationId xmlns:p14="http://schemas.microsoft.com/office/powerpoint/2010/main" val="49797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199DA-B93E-BF1E-26BA-6FE47983AD23}"/>
              </a:ext>
            </a:extLst>
          </p:cNvPr>
          <p:cNvPicPr>
            <a:picLocks noChangeAspect="1"/>
          </p:cNvPicPr>
          <p:nvPr/>
        </p:nvPicPr>
        <p:blipFill>
          <a:blip r:embed="rId2"/>
          <a:stretch>
            <a:fillRect/>
          </a:stretch>
        </p:blipFill>
        <p:spPr>
          <a:xfrm>
            <a:off x="0" y="84841"/>
            <a:ext cx="4336330" cy="3525625"/>
          </a:xfrm>
          <a:prstGeom prst="rect">
            <a:avLst/>
          </a:prstGeom>
        </p:spPr>
      </p:pic>
      <p:pic>
        <p:nvPicPr>
          <p:cNvPr id="7" name="Picture 6">
            <a:extLst>
              <a:ext uri="{FF2B5EF4-FFF2-40B4-BE49-F238E27FC236}">
                <a16:creationId xmlns:a16="http://schemas.microsoft.com/office/drawing/2014/main" id="{ED2663CD-94EE-A3B1-9F17-B84B84A8130D}"/>
              </a:ext>
            </a:extLst>
          </p:cNvPr>
          <p:cNvPicPr>
            <a:picLocks noChangeAspect="1"/>
          </p:cNvPicPr>
          <p:nvPr/>
        </p:nvPicPr>
        <p:blipFill>
          <a:blip r:embed="rId3"/>
          <a:stretch>
            <a:fillRect/>
          </a:stretch>
        </p:blipFill>
        <p:spPr>
          <a:xfrm>
            <a:off x="4675695" y="0"/>
            <a:ext cx="4004609" cy="3429000"/>
          </a:xfrm>
          <a:prstGeom prst="rect">
            <a:avLst/>
          </a:prstGeom>
        </p:spPr>
      </p:pic>
      <p:pic>
        <p:nvPicPr>
          <p:cNvPr id="9" name="Picture 8">
            <a:extLst>
              <a:ext uri="{FF2B5EF4-FFF2-40B4-BE49-F238E27FC236}">
                <a16:creationId xmlns:a16="http://schemas.microsoft.com/office/drawing/2014/main" id="{AC0C4156-1645-CDAF-903E-17710E14491D}"/>
              </a:ext>
            </a:extLst>
          </p:cNvPr>
          <p:cNvPicPr>
            <a:picLocks noChangeAspect="1"/>
          </p:cNvPicPr>
          <p:nvPr/>
        </p:nvPicPr>
        <p:blipFill>
          <a:blip r:embed="rId4"/>
          <a:stretch>
            <a:fillRect/>
          </a:stretch>
        </p:blipFill>
        <p:spPr>
          <a:xfrm>
            <a:off x="2333625" y="3676454"/>
            <a:ext cx="4476750" cy="3181546"/>
          </a:xfrm>
          <a:prstGeom prst="rect">
            <a:avLst/>
          </a:prstGeom>
        </p:spPr>
      </p:pic>
      <p:sp>
        <p:nvSpPr>
          <p:cNvPr id="10" name="TextBox 9">
            <a:extLst>
              <a:ext uri="{FF2B5EF4-FFF2-40B4-BE49-F238E27FC236}">
                <a16:creationId xmlns:a16="http://schemas.microsoft.com/office/drawing/2014/main" id="{836A8A53-02E6-AE86-409D-0114AEA44D68}"/>
              </a:ext>
            </a:extLst>
          </p:cNvPr>
          <p:cNvSpPr txBox="1"/>
          <p:nvPr/>
        </p:nvSpPr>
        <p:spPr>
          <a:xfrm>
            <a:off x="6879996" y="5533534"/>
            <a:ext cx="1800308" cy="369332"/>
          </a:xfrm>
          <a:prstGeom prst="rect">
            <a:avLst/>
          </a:prstGeom>
          <a:noFill/>
        </p:spPr>
        <p:txBody>
          <a:bodyPr wrap="square" rtlCol="0">
            <a:spAutoFit/>
          </a:bodyPr>
          <a:lstStyle/>
          <a:p>
            <a:r>
              <a:rPr lang="en-US" dirty="0"/>
              <a:t>Matching</a:t>
            </a:r>
          </a:p>
        </p:txBody>
      </p:sp>
      <p:sp>
        <p:nvSpPr>
          <p:cNvPr id="11" name="TextBox 10">
            <a:extLst>
              <a:ext uri="{FF2B5EF4-FFF2-40B4-BE49-F238E27FC236}">
                <a16:creationId xmlns:a16="http://schemas.microsoft.com/office/drawing/2014/main" id="{051D21F9-ABE1-D06A-E678-DC9569ABF6F3}"/>
              </a:ext>
            </a:extLst>
          </p:cNvPr>
          <p:cNvSpPr txBox="1"/>
          <p:nvPr/>
        </p:nvSpPr>
        <p:spPr>
          <a:xfrm>
            <a:off x="7288492" y="3407340"/>
            <a:ext cx="952107" cy="369332"/>
          </a:xfrm>
          <a:prstGeom prst="rect">
            <a:avLst/>
          </a:prstGeom>
          <a:noFill/>
        </p:spPr>
        <p:txBody>
          <a:bodyPr wrap="square" rtlCol="0">
            <a:spAutoFit/>
          </a:bodyPr>
          <a:lstStyle/>
          <a:p>
            <a:r>
              <a:rPr lang="en-US" dirty="0"/>
              <a:t>Output</a:t>
            </a:r>
          </a:p>
        </p:txBody>
      </p:sp>
      <p:sp>
        <p:nvSpPr>
          <p:cNvPr id="12" name="TextBox 11">
            <a:extLst>
              <a:ext uri="{FF2B5EF4-FFF2-40B4-BE49-F238E27FC236}">
                <a16:creationId xmlns:a16="http://schemas.microsoft.com/office/drawing/2014/main" id="{98A19EA5-9AF6-05DE-A6DF-AE983E6FA7F6}"/>
              </a:ext>
            </a:extLst>
          </p:cNvPr>
          <p:cNvSpPr txBox="1"/>
          <p:nvPr/>
        </p:nvSpPr>
        <p:spPr>
          <a:xfrm>
            <a:off x="359790" y="3828854"/>
            <a:ext cx="952107" cy="369332"/>
          </a:xfrm>
          <a:prstGeom prst="rect">
            <a:avLst/>
          </a:prstGeom>
          <a:noFill/>
        </p:spPr>
        <p:txBody>
          <a:bodyPr wrap="square" rtlCol="0">
            <a:spAutoFit/>
          </a:bodyPr>
          <a:lstStyle/>
          <a:p>
            <a:r>
              <a:rPr lang="en-US" dirty="0"/>
              <a:t>Input</a:t>
            </a:r>
          </a:p>
        </p:txBody>
      </p:sp>
    </p:spTree>
    <p:extLst>
      <p:ext uri="{BB962C8B-B14F-4D97-AF65-F5344CB8AC3E}">
        <p14:creationId xmlns:p14="http://schemas.microsoft.com/office/powerpoint/2010/main" val="2108172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7966" y="18853"/>
            <a:ext cx="8842342" cy="454567"/>
          </a:xfrm>
          <a:solidFill>
            <a:srgbClr val="00B050"/>
          </a:solidFill>
          <a:ln w="28575">
            <a:solidFill>
              <a:schemeClr val="tx1"/>
            </a:solidFill>
          </a:ln>
        </p:spPr>
        <p:txBody>
          <a:bodyPr>
            <a:noAutofit/>
          </a:bodyPr>
          <a:lstStyle/>
          <a:p>
            <a:r>
              <a:rPr lang="en-US" sz="2500" dirty="0">
                <a:latin typeface="Trebuchet MS" panose="020B0603020202020204" pitchFamily="34" charset="0"/>
                <a:ea typeface="+mn-ea"/>
                <a:cs typeface="Times New Roman" panose="02020603050405020304" pitchFamily="18" charset="0"/>
              </a:rPr>
              <a:t>Histogram Matching/Specification</a:t>
            </a:r>
            <a:endParaRPr sz="2500" dirty="0">
              <a:latin typeface="Trebuchet MS" panose="020B0603020202020204" pitchFamily="34"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006EF75C-932A-8F3B-F918-176102E61E8C}"/>
              </a:ext>
            </a:extLst>
          </p:cNvPr>
          <p:cNvSpPr txBox="1"/>
          <p:nvPr/>
        </p:nvSpPr>
        <p:spPr>
          <a:xfrm>
            <a:off x="353508" y="1021953"/>
            <a:ext cx="8191889" cy="4135363"/>
          </a:xfrm>
          <a:prstGeom prst="rect">
            <a:avLst/>
          </a:prstGeom>
          <a:noFill/>
        </p:spPr>
        <p:txBody>
          <a:bodyPr wrap="square">
            <a:spAutoFit/>
          </a:bodyPr>
          <a:lstStyle/>
          <a:p>
            <a:pPr marL="0" marR="0">
              <a:lnSpc>
                <a:spcPct val="115000"/>
              </a:lnSpc>
              <a:spcBef>
                <a:spcPts val="1000"/>
              </a:spcBef>
              <a:spcAft>
                <a:spcPts val="0"/>
              </a:spcAft>
            </a:pPr>
            <a:r>
              <a:rPr lang="en-US" sz="1600" b="1" dirty="0">
                <a:solidFill>
                  <a:srgbClr val="4F81BD"/>
                </a:solidFill>
                <a:effectLst/>
                <a:latin typeface="Times New Roman" panose="02020603050405020304" pitchFamily="18" charset="0"/>
                <a:ea typeface="MS Gothic" panose="020B0609070205080204" pitchFamily="49" charset="-128"/>
                <a:cs typeface="Times New Roman" panose="02020603050405020304" pitchFamily="18" charset="0"/>
              </a:rPr>
              <a:t>Applications of Histogram Matching</a:t>
            </a:r>
          </a:p>
          <a:p>
            <a:pPr marL="0" marR="0">
              <a:lnSpc>
                <a:spcPct val="115000"/>
              </a:lnSpc>
              <a:spcBef>
                <a:spcPts val="0"/>
              </a:spcBef>
              <a:spcAft>
                <a:spcPts val="1000"/>
              </a:spcAft>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Histogram matching is commonly used in the following scenarios:</a:t>
            </a:r>
          </a:p>
          <a:p>
            <a:pPr marL="0" marR="0">
              <a:lnSpc>
                <a:spcPct val="115000"/>
              </a:lnSpc>
              <a:spcBef>
                <a:spcPts val="0"/>
              </a:spcBef>
              <a:spcAft>
                <a:spcPts val="1000"/>
              </a:spcAft>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1. **Image Normalization:** To normalize images with varying lighting conditions for better analysis.</a:t>
            </a:r>
            <a:b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b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2. **Style Transfer:** To make one image visually resemble another (e.g., in art or design).</a:t>
            </a:r>
            <a:b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b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3. **Preprocessing for Machine Learning:** To standardize input images before training models.</a:t>
            </a:r>
            <a:b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b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4. **Medical Imaging:** To adjust contrast in CT or MRI scans for better diagnosis.</a:t>
            </a:r>
          </a:p>
          <a:p>
            <a:pPr marL="0" marR="0">
              <a:lnSpc>
                <a:spcPct val="115000"/>
              </a:lnSpc>
              <a:spcBef>
                <a:spcPts val="1000"/>
              </a:spcBef>
              <a:spcAft>
                <a:spcPts val="0"/>
              </a:spcAft>
            </a:pPr>
            <a:r>
              <a:rPr lang="en-US" sz="1600" b="1" dirty="0">
                <a:solidFill>
                  <a:srgbClr val="4F81BD"/>
                </a:solidFill>
                <a:effectLst/>
                <a:latin typeface="Times New Roman" panose="02020603050405020304" pitchFamily="18" charset="0"/>
                <a:ea typeface="MS Gothic" panose="020B0609070205080204" pitchFamily="49" charset="-128"/>
                <a:cs typeface="Times New Roman" panose="02020603050405020304" pitchFamily="18" charset="0"/>
              </a:rPr>
              <a:t>When to Use Histogram Matching</a:t>
            </a:r>
          </a:p>
          <a:p>
            <a:pPr marL="0" marR="0">
              <a:lnSpc>
                <a:spcPct val="115000"/>
              </a:lnSpc>
              <a:spcBef>
                <a:spcPts val="0"/>
              </a:spcBef>
              <a:spcAft>
                <a:spcPts val="1000"/>
              </a:spcAft>
            </a:pP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Histogram matching is particularly useful when you need to:</a:t>
            </a:r>
            <a:b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b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1. Standardize the intensity distribution across multiple images.</a:t>
            </a:r>
            <a:b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b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2. Enhance visual similarity between images for visual comparison or analysis.</a:t>
            </a:r>
            <a:b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br>
            <a:r>
              <a:rPr lang="en-US" sz="1600" dirty="0">
                <a:effectLst/>
                <a:latin typeface="Times New Roman" panose="02020603050405020304" pitchFamily="18" charset="0"/>
                <a:ea typeface="MS Mincho" panose="02020609040205080304" pitchFamily="49" charset="-128"/>
                <a:cs typeface="Times New Roman" panose="02020603050405020304" pitchFamily="18" charset="0"/>
              </a:rPr>
              <a:t>3. Prepare images for tasks requiring uniform intensity distributions, such as segmentation or feature extraction.</a:t>
            </a:r>
          </a:p>
        </p:txBody>
      </p:sp>
    </p:spTree>
    <p:extLst>
      <p:ext uri="{BB962C8B-B14F-4D97-AF65-F5344CB8AC3E}">
        <p14:creationId xmlns:p14="http://schemas.microsoft.com/office/powerpoint/2010/main" val="1160762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Local Histogram Equalization</a:t>
            </a:r>
            <a:endParaRPr sz="3200" dirty="0">
              <a:latin typeface="Trebuchet MS" panose="020B0603020202020204" pitchFamily="34"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A51ABE86-9106-1409-5F2A-B0B52154EDCC}"/>
              </a:ext>
            </a:extLst>
          </p:cNvPr>
          <p:cNvSpPr txBox="1"/>
          <p:nvPr/>
        </p:nvSpPr>
        <p:spPr>
          <a:xfrm>
            <a:off x="0" y="1522577"/>
            <a:ext cx="6678891" cy="646331"/>
          </a:xfrm>
          <a:prstGeom prst="rect">
            <a:avLst/>
          </a:prstGeom>
          <a:noFill/>
        </p:spPr>
        <p:txBody>
          <a:bodyPr wrap="square">
            <a:spAutoFit/>
          </a:bodyPr>
          <a:lstStyle/>
          <a:p>
            <a:br>
              <a:rPr lang="en-US" dirty="0"/>
            </a:br>
            <a:endParaRPr lang="en-US" dirty="0"/>
          </a:p>
        </p:txBody>
      </p:sp>
      <p:sp>
        <p:nvSpPr>
          <p:cNvPr id="17" name="TextBox 16">
            <a:extLst>
              <a:ext uri="{FF2B5EF4-FFF2-40B4-BE49-F238E27FC236}">
                <a16:creationId xmlns:a16="http://schemas.microsoft.com/office/drawing/2014/main" id="{022113BB-E82E-6426-C09F-BD7E39B282BC}"/>
              </a:ext>
            </a:extLst>
          </p:cNvPr>
          <p:cNvSpPr txBox="1"/>
          <p:nvPr/>
        </p:nvSpPr>
        <p:spPr>
          <a:xfrm>
            <a:off x="89272" y="4644169"/>
            <a:ext cx="2989208" cy="2031325"/>
          </a:xfrm>
          <a:prstGeom prst="rect">
            <a:avLst/>
          </a:prstGeom>
          <a:noFill/>
          <a:ln>
            <a:solidFill>
              <a:schemeClr val="tx1"/>
            </a:solidFill>
          </a:ln>
        </p:spPr>
        <p:txBody>
          <a:bodyPr wrap="square">
            <a:spAutoFit/>
          </a:bodyPr>
          <a:lstStyle/>
          <a:p>
            <a:r>
              <a:rPr lang="en-US" sz="1800" b="0" i="0" dirty="0">
                <a:solidFill>
                  <a:srgbClr val="FF0000"/>
                </a:solidFill>
                <a:effectLst/>
                <a:latin typeface="Times New Roman" panose="02020603050405020304" pitchFamily="18" charset="0"/>
                <a:cs typeface="Times New Roman" panose="02020603050405020304" pitchFamily="18" charset="0"/>
              </a:rPr>
              <a:t>Original image</a:t>
            </a:r>
          </a:p>
          <a:p>
            <a:r>
              <a:rPr lang="en-US" dirty="0">
                <a:solidFill>
                  <a:srgbClr val="FF0000"/>
                </a:solidFill>
                <a:latin typeface="Times New Roman" panose="02020603050405020304" pitchFamily="18" charset="0"/>
                <a:cs typeface="Times New Roman" panose="02020603050405020304" pitchFamily="18" charset="0"/>
              </a:rPr>
              <a:t>(five black squares on a light gray background.</a:t>
            </a:r>
          </a:p>
          <a:p>
            <a:r>
              <a:rPr lang="en-US" dirty="0">
                <a:solidFill>
                  <a:srgbClr val="FF0000"/>
                </a:solidFill>
                <a:latin typeface="Times New Roman" panose="02020603050405020304" pitchFamily="18" charset="0"/>
                <a:cs typeface="Times New Roman" panose="02020603050405020304" pitchFamily="18" charset="0"/>
              </a:rPr>
              <a:t>five black squares on a light gray background </a:t>
            </a:r>
            <a:r>
              <a:rPr lang="en-US" b="1" dirty="0">
                <a:solidFill>
                  <a:srgbClr val="FF0000"/>
                </a:solidFill>
                <a:latin typeface="Times New Roman" panose="02020603050405020304" pitchFamily="18" charset="0"/>
                <a:cs typeface="Times New Roman" panose="02020603050405020304" pitchFamily="18" charset="0"/>
              </a:rPr>
              <a:t>with noisy look</a:t>
            </a:r>
            <a:r>
              <a:rPr lang="en-US" dirty="0">
                <a:solidFill>
                  <a:srgbClr val="FF0000"/>
                </a:solidFill>
                <a:latin typeface="Times New Roman" panose="02020603050405020304" pitchFamily="18" charset="0"/>
                <a:cs typeface="Times New Roman" panose="02020603050405020304" pitchFamily="18" charset="0"/>
              </a:rPr>
              <a:t>. )</a:t>
            </a:r>
            <a:br>
              <a:rPr lang="en-US" dirty="0">
                <a:solidFill>
                  <a:srgbClr val="FF0000"/>
                </a:solidFill>
                <a:latin typeface="Times New Roman" panose="02020603050405020304" pitchFamily="18" charset="0"/>
                <a:cs typeface="Times New Roman" panose="02020603050405020304" pitchFamily="18" charset="0"/>
              </a:rPr>
            </a:br>
            <a:r>
              <a:rPr lang="en-US" sz="1800" b="0" i="0" dirty="0">
                <a:solidFill>
                  <a:srgbClr val="FF0000"/>
                </a:solidFill>
                <a:effectLst/>
                <a:latin typeface="Times New Roman" panose="02020603050405020304" pitchFamily="18" charset="0"/>
                <a:cs typeface="Times New Roman" panose="02020603050405020304" pitchFamily="18" charset="0"/>
              </a:rPr>
              <a:t> </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F40CE632-9263-6E20-015D-2FF747BEEDB1}"/>
              </a:ext>
            </a:extLst>
          </p:cNvPr>
          <p:cNvPicPr>
            <a:picLocks noChangeAspect="1"/>
          </p:cNvPicPr>
          <p:nvPr/>
        </p:nvPicPr>
        <p:blipFill>
          <a:blip r:embed="rId3"/>
          <a:stretch>
            <a:fillRect/>
          </a:stretch>
        </p:blipFill>
        <p:spPr>
          <a:xfrm>
            <a:off x="-199691" y="-390166"/>
            <a:ext cx="8842342" cy="3738762"/>
          </a:xfrm>
          <a:prstGeom prst="rect">
            <a:avLst/>
          </a:prstGeom>
        </p:spPr>
      </p:pic>
      <p:sp>
        <p:nvSpPr>
          <p:cNvPr id="20" name="TextBox 19">
            <a:extLst>
              <a:ext uri="{FF2B5EF4-FFF2-40B4-BE49-F238E27FC236}">
                <a16:creationId xmlns:a16="http://schemas.microsoft.com/office/drawing/2014/main" id="{AE887ED1-2704-E834-095A-BB9892B09525}"/>
              </a:ext>
            </a:extLst>
          </p:cNvPr>
          <p:cNvSpPr txBox="1"/>
          <p:nvPr/>
        </p:nvSpPr>
        <p:spPr>
          <a:xfrm>
            <a:off x="3299675" y="4597729"/>
            <a:ext cx="2803730" cy="1477328"/>
          </a:xfrm>
          <a:prstGeom prst="rect">
            <a:avLst/>
          </a:prstGeom>
          <a:noFill/>
          <a:ln>
            <a:solidFill>
              <a:srgbClr val="00B0F0"/>
            </a:solidFill>
          </a:ln>
        </p:spPr>
        <p:txBody>
          <a:bodyPr wrap="square">
            <a:spAutoFit/>
          </a:bodyPr>
          <a:lstStyle/>
          <a:p>
            <a:r>
              <a:rPr lang="en-US" sz="1800" b="0" i="0" dirty="0">
                <a:solidFill>
                  <a:srgbClr val="0070C0"/>
                </a:solidFill>
                <a:effectLst/>
                <a:latin typeface="Times New Roman" panose="02020603050405020304" pitchFamily="18" charset="0"/>
                <a:cs typeface="Times New Roman" panose="02020603050405020304" pitchFamily="18" charset="0"/>
              </a:rPr>
              <a:t>Global Histogram Equalized image.</a:t>
            </a:r>
            <a:r>
              <a:rPr lang="en-US" dirty="0">
                <a:latin typeface="Times New Roman" panose="02020603050405020304" pitchFamily="18" charset="0"/>
                <a:cs typeface="Times New Roman" panose="02020603050405020304" pitchFamily="18" charset="0"/>
              </a:rPr>
              <a:t> , </a:t>
            </a:r>
            <a:r>
              <a:rPr lang="en-US" dirty="0">
                <a:solidFill>
                  <a:srgbClr val="0070C0"/>
                </a:solidFill>
                <a:latin typeface="Times New Roman" panose="02020603050405020304" pitchFamily="18" charset="0"/>
                <a:cs typeface="Times New Roman" panose="02020603050405020304" pitchFamily="18" charset="0"/>
              </a:rPr>
              <a:t>this image shows significant enhancement of the noise. </a:t>
            </a:r>
            <a:r>
              <a:rPr lang="en-US" b="1" dirty="0">
                <a:solidFill>
                  <a:srgbClr val="0070C0"/>
                </a:solidFill>
                <a:latin typeface="Times New Roman" panose="02020603050405020304" pitchFamily="18" charset="0"/>
                <a:cs typeface="Times New Roman" panose="02020603050405020304" pitchFamily="18" charset="0"/>
              </a:rPr>
              <a:t>Does not reveal any significant details </a:t>
            </a:r>
            <a:endParaRPr lang="en-US" dirty="0">
              <a:solidFill>
                <a:srgbClr val="0070C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949079B6-1A24-2825-597D-241882EE7A20}"/>
              </a:ext>
            </a:extLst>
          </p:cNvPr>
          <p:cNvSpPr txBox="1"/>
          <p:nvPr/>
        </p:nvSpPr>
        <p:spPr>
          <a:xfrm>
            <a:off x="6380522" y="4667175"/>
            <a:ext cx="2712720" cy="923330"/>
          </a:xfrm>
          <a:prstGeom prst="rect">
            <a:avLst/>
          </a:prstGeom>
          <a:noFill/>
          <a:ln>
            <a:solidFill>
              <a:srgbClr val="C00000"/>
            </a:solidFill>
          </a:ln>
        </p:spPr>
        <p:txBody>
          <a:bodyPr wrap="square">
            <a:spAutoFit/>
          </a:bodyPr>
          <a:lstStyle/>
          <a:p>
            <a:r>
              <a:rPr lang="en-US" sz="1800" b="0" i="0" dirty="0">
                <a:solidFill>
                  <a:srgbClr val="C00000"/>
                </a:solidFill>
                <a:effectLst/>
                <a:latin typeface="Times New Roman" panose="02020603050405020304" pitchFamily="18" charset="0"/>
                <a:cs typeface="Times New Roman" panose="02020603050405020304" pitchFamily="18" charset="0"/>
              </a:rPr>
              <a:t>Local Histogram image. Revealing significant details with noise </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B0709C94-77F1-8890-B053-6C29E380F910}"/>
              </a:ext>
            </a:extLst>
          </p:cNvPr>
          <p:cNvSpPr txBox="1"/>
          <p:nvPr/>
        </p:nvSpPr>
        <p:spPr>
          <a:xfrm>
            <a:off x="791490" y="884717"/>
            <a:ext cx="5257800" cy="646331"/>
          </a:xfrm>
          <a:prstGeom prst="rect">
            <a:avLst/>
          </a:prstGeom>
          <a:noFill/>
        </p:spPr>
        <p:txBody>
          <a:bodyPr wrap="square">
            <a:spAutoFit/>
          </a:bodyPr>
          <a:lstStyle/>
          <a:p>
            <a:r>
              <a:rPr lang="en-US" sz="1800" b="1" i="0" dirty="0">
                <a:solidFill>
                  <a:schemeClr val="accent2"/>
                </a:solidFill>
                <a:effectLst/>
                <a:highlight>
                  <a:srgbClr val="FFFF00"/>
                </a:highlight>
                <a:latin typeface="TimesTen-Roman"/>
              </a:rPr>
              <a:t>objects embedded in the dark squares</a:t>
            </a:r>
            <a:r>
              <a:rPr lang="en-US" b="1" dirty="0">
                <a:solidFill>
                  <a:schemeClr val="accent2"/>
                </a:solidFill>
                <a:highlight>
                  <a:srgbClr val="FFFF00"/>
                </a:highlight>
              </a:rPr>
              <a:t> </a:t>
            </a:r>
            <a:br>
              <a:rPr lang="en-US" b="1" dirty="0">
                <a:solidFill>
                  <a:schemeClr val="accent2"/>
                </a:solidFill>
                <a:highlight>
                  <a:srgbClr val="FFFF00"/>
                </a:highlight>
              </a:rPr>
            </a:br>
            <a:endParaRPr lang="en-US" b="1" dirty="0">
              <a:solidFill>
                <a:schemeClr val="accent2"/>
              </a:solidFill>
              <a:highlight>
                <a:srgbClr val="FFFF00"/>
              </a:highlight>
            </a:endParaRPr>
          </a:p>
        </p:txBody>
      </p:sp>
      <p:cxnSp>
        <p:nvCxnSpPr>
          <p:cNvPr id="26" name="Straight Arrow Connector 25">
            <a:extLst>
              <a:ext uri="{FF2B5EF4-FFF2-40B4-BE49-F238E27FC236}">
                <a16:creationId xmlns:a16="http://schemas.microsoft.com/office/drawing/2014/main" id="{FCAD6196-B29F-6E79-B0AD-D46679F731BA}"/>
              </a:ext>
            </a:extLst>
          </p:cNvPr>
          <p:cNvCxnSpPr/>
          <p:nvPr/>
        </p:nvCxnSpPr>
        <p:spPr>
          <a:xfrm>
            <a:off x="1066800" y="1207882"/>
            <a:ext cx="1706880" cy="24801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7687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1.94444E-6 4.07407E-6 L 0.87709 -0.18149 " pathEditMode="relative" rAng="0" ptsTypes="AA">
                                      <p:cBhvr>
                                        <p:cTn id="12" dur="2000" fill="hold"/>
                                        <p:tgtEl>
                                          <p:spTgt spid="24"/>
                                        </p:tgtEl>
                                        <p:attrNameLst>
                                          <p:attrName>ppt_x</p:attrName>
                                          <p:attrName>ppt_y</p:attrName>
                                        </p:attrNameLst>
                                      </p:cBhvr>
                                      <p:rCtr x="43854" y="-9074"/>
                                    </p:animMotion>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Local enhancement using histogram </a:t>
            </a:r>
            <a:r>
              <a:rPr lang="en-US" sz="3200" dirty="0">
                <a:solidFill>
                  <a:srgbClr val="FF0000"/>
                </a:solidFill>
                <a:latin typeface="Trebuchet MS" panose="020B0603020202020204" pitchFamily="34" charset="0"/>
                <a:ea typeface="+mn-ea"/>
                <a:cs typeface="Times New Roman" panose="02020603050405020304" pitchFamily="18" charset="0"/>
              </a:rPr>
              <a:t>statistics</a:t>
            </a:r>
            <a:endParaRPr sz="3200" dirty="0">
              <a:solidFill>
                <a:srgbClr val="FF0000"/>
              </a:solidFill>
              <a:latin typeface="Trebuchet MS" panose="020B0603020202020204" pitchFamily="34"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A51ABE86-9106-1409-5F2A-B0B52154EDCC}"/>
              </a:ext>
            </a:extLst>
          </p:cNvPr>
          <p:cNvSpPr txBox="1"/>
          <p:nvPr/>
        </p:nvSpPr>
        <p:spPr>
          <a:xfrm>
            <a:off x="0" y="1522577"/>
            <a:ext cx="6678891" cy="646331"/>
          </a:xfrm>
          <a:prstGeom prst="rect">
            <a:avLst/>
          </a:prstGeom>
          <a:noFill/>
        </p:spPr>
        <p:txBody>
          <a:bodyPr wrap="square">
            <a:spAutoFit/>
          </a:bodyPr>
          <a:lstStyle/>
          <a:p>
            <a:br>
              <a:rPr lang="en-US" dirty="0"/>
            </a:br>
            <a:endParaRPr lang="en-US" dirty="0"/>
          </a:p>
        </p:txBody>
      </p:sp>
      <p:sp>
        <p:nvSpPr>
          <p:cNvPr id="17" name="TextBox 16">
            <a:extLst>
              <a:ext uri="{FF2B5EF4-FFF2-40B4-BE49-F238E27FC236}">
                <a16:creationId xmlns:a16="http://schemas.microsoft.com/office/drawing/2014/main" id="{022113BB-E82E-6426-C09F-BD7E39B282BC}"/>
              </a:ext>
            </a:extLst>
          </p:cNvPr>
          <p:cNvSpPr txBox="1"/>
          <p:nvPr/>
        </p:nvSpPr>
        <p:spPr>
          <a:xfrm>
            <a:off x="609600" y="4871112"/>
            <a:ext cx="1889760" cy="369332"/>
          </a:xfrm>
          <a:prstGeom prst="rect">
            <a:avLst/>
          </a:prstGeom>
          <a:noFill/>
        </p:spPr>
        <p:txBody>
          <a:bodyPr wrap="square">
            <a:spAutoFit/>
          </a:bodyPr>
          <a:lstStyle/>
          <a:p>
            <a:r>
              <a:rPr lang="en-US" sz="1800" b="0" i="0" dirty="0">
                <a:solidFill>
                  <a:srgbClr val="242021"/>
                </a:solidFill>
                <a:effectLst/>
                <a:latin typeface="TimesTen-Roman"/>
              </a:rPr>
              <a:t>Original image </a:t>
            </a:r>
            <a:endParaRPr lang="en-US" dirty="0"/>
          </a:p>
        </p:txBody>
      </p:sp>
      <p:pic>
        <p:nvPicPr>
          <p:cNvPr id="19" name="Picture 18">
            <a:extLst>
              <a:ext uri="{FF2B5EF4-FFF2-40B4-BE49-F238E27FC236}">
                <a16:creationId xmlns:a16="http://schemas.microsoft.com/office/drawing/2014/main" id="{F40CE632-9263-6E20-015D-2FF747BEEDB1}"/>
              </a:ext>
            </a:extLst>
          </p:cNvPr>
          <p:cNvPicPr>
            <a:picLocks noChangeAspect="1"/>
          </p:cNvPicPr>
          <p:nvPr/>
        </p:nvPicPr>
        <p:blipFill rotWithShape="1">
          <a:blip r:embed="rId2"/>
          <a:srcRect r="66299"/>
          <a:stretch/>
        </p:blipFill>
        <p:spPr>
          <a:xfrm>
            <a:off x="443940" y="766409"/>
            <a:ext cx="2979980" cy="3738762"/>
          </a:xfrm>
          <a:prstGeom prst="rect">
            <a:avLst/>
          </a:prstGeom>
        </p:spPr>
      </p:pic>
      <p:sp>
        <p:nvSpPr>
          <p:cNvPr id="22" name="TextBox 21">
            <a:extLst>
              <a:ext uri="{FF2B5EF4-FFF2-40B4-BE49-F238E27FC236}">
                <a16:creationId xmlns:a16="http://schemas.microsoft.com/office/drawing/2014/main" id="{949079B6-1A24-2825-597D-241882EE7A20}"/>
              </a:ext>
            </a:extLst>
          </p:cNvPr>
          <p:cNvSpPr txBox="1"/>
          <p:nvPr/>
        </p:nvSpPr>
        <p:spPr>
          <a:xfrm>
            <a:off x="5440680" y="4831743"/>
            <a:ext cx="2712720" cy="369332"/>
          </a:xfrm>
          <a:prstGeom prst="rect">
            <a:avLst/>
          </a:prstGeom>
          <a:noFill/>
        </p:spPr>
        <p:txBody>
          <a:bodyPr wrap="square">
            <a:spAutoFit/>
          </a:bodyPr>
          <a:lstStyle/>
          <a:p>
            <a:r>
              <a:rPr lang="en-US" sz="1800" b="0" i="0" dirty="0">
                <a:solidFill>
                  <a:srgbClr val="242021"/>
                </a:solidFill>
                <a:effectLst/>
                <a:latin typeface="TimesTen-Roman"/>
              </a:rPr>
              <a:t>Output image. </a:t>
            </a:r>
            <a:endParaRPr lang="en-US" dirty="0"/>
          </a:p>
        </p:txBody>
      </p:sp>
      <p:pic>
        <p:nvPicPr>
          <p:cNvPr id="4" name="Picture 3">
            <a:extLst>
              <a:ext uri="{FF2B5EF4-FFF2-40B4-BE49-F238E27FC236}">
                <a16:creationId xmlns:a16="http://schemas.microsoft.com/office/drawing/2014/main" id="{21984170-A698-1145-5257-15F3FC9A01F3}"/>
              </a:ext>
            </a:extLst>
          </p:cNvPr>
          <p:cNvPicPr>
            <a:picLocks noChangeAspect="1"/>
          </p:cNvPicPr>
          <p:nvPr/>
        </p:nvPicPr>
        <p:blipFill>
          <a:blip r:embed="rId3"/>
          <a:stretch>
            <a:fillRect/>
          </a:stretch>
        </p:blipFill>
        <p:spPr>
          <a:xfrm>
            <a:off x="4420711" y="855344"/>
            <a:ext cx="3472498" cy="3527727"/>
          </a:xfrm>
          <a:prstGeom prst="rect">
            <a:avLst/>
          </a:prstGeom>
        </p:spPr>
      </p:pic>
    </p:spTree>
    <p:extLst>
      <p:ext uri="{BB962C8B-B14F-4D97-AF65-F5344CB8AC3E}">
        <p14:creationId xmlns:p14="http://schemas.microsoft.com/office/powerpoint/2010/main" val="3901746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454567"/>
          </a:xfrm>
          <a:solidFill>
            <a:srgbClr val="00B050"/>
          </a:solidFill>
          <a:ln w="28575">
            <a:solidFill>
              <a:schemeClr val="tx1"/>
            </a:solidFill>
          </a:ln>
        </p:spPr>
        <p:txBody>
          <a:bodyPr>
            <a:noAutofit/>
          </a:bodyPr>
          <a:lstStyle/>
          <a:p>
            <a:r>
              <a:rPr lang="en-US" sz="3200" dirty="0">
                <a:latin typeface="Times New Roman" panose="02020603050405020304" pitchFamily="18" charset="0"/>
                <a:ea typeface="+mn-ea"/>
                <a:cs typeface="Times New Roman" panose="02020603050405020304" pitchFamily="18" charset="0"/>
              </a:rPr>
              <a:t>Local enhancement using histogram statistics</a:t>
            </a:r>
            <a:endParaRPr sz="3200" dirty="0">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002E23F-92B7-780D-F701-7DF076208755}"/>
                  </a:ext>
                </a:extLst>
              </p:cNvPr>
              <p:cNvSpPr txBox="1"/>
              <p:nvPr/>
            </p:nvSpPr>
            <p:spPr>
              <a:xfrm>
                <a:off x="290915" y="851556"/>
                <a:ext cx="8292206" cy="276999"/>
              </a:xfrm>
              <a:prstGeom prst="rect">
                <a:avLst/>
              </a:prstGeom>
              <a:noFill/>
            </p:spPr>
            <p:txBody>
              <a:bodyPr wrap="none" lIns="0" tIns="0" rIns="0" bIns="0" rtlCol="0">
                <a:spAutoFit/>
              </a:bodyPr>
              <a:lstStyle/>
              <a:p>
                <a:pPr marL="285750" indent="-285750">
                  <a:buFont typeface="Wingdings" panose="05000000000000000000" pitchFamily="2" charset="2"/>
                  <a:buChar char="ü"/>
                </a:pPr>
                <a14:m>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m:rPr>
                            <m:sty m:val="p"/>
                          </m:rPr>
                          <a:rPr lang="en-US" b="0" i="0" smtClean="0">
                            <a:solidFill>
                              <a:srgbClr val="836967"/>
                            </a:solidFill>
                            <a:latin typeface="Cambria Math" panose="02040503050406030204" pitchFamily="18" charset="0"/>
                          </a:rPr>
                          <m:t>x</m:t>
                        </m:r>
                        <m:r>
                          <a:rPr lang="en-US" i="0">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𝑙𝑜𝑐𝑎𝑡𝑖𝑜𝑛</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𝑂𝑟𝑖𝑔𝑖𝑛𝑎𝑙</m:t>
                    </m:r>
                    <m:r>
                      <a:rPr lang="en-US" b="0" i="1" smtClean="0">
                        <a:latin typeface="Cambria Math" panose="02040503050406030204" pitchFamily="18" charset="0"/>
                      </a:rPr>
                      <m:t> </m:t>
                    </m:r>
                    <m:r>
                      <a:rPr lang="en-US" b="0" i="1" smtClean="0">
                        <a:latin typeface="Cambria Math" panose="02040503050406030204" pitchFamily="18" charset="0"/>
                      </a:rPr>
                      <m:t>𝐼𝑚𝑎𝑔𝑒</m:t>
                    </m:r>
                    <m:r>
                      <a:rPr lang="en-US" b="0" i="1" smtClean="0">
                        <a:latin typeface="Cambria Math" panose="02040503050406030204" pitchFamily="18" charset="0"/>
                      </a:rPr>
                      <m:t>) </m:t>
                    </m:r>
                  </m:oMath>
                </a14:m>
                <a:endParaRPr lang="en-US" dirty="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4002E23F-92B7-780D-F701-7DF076208755}"/>
                  </a:ext>
                </a:extLst>
              </p:cNvPr>
              <p:cNvSpPr txBox="1">
                <a:spLocks noRot="1" noChangeAspect="1" noMove="1" noResize="1" noEditPoints="1" noAdjustHandles="1" noChangeArrowheads="1" noChangeShapeType="1" noTextEdit="1"/>
              </p:cNvSpPr>
              <p:nvPr/>
            </p:nvSpPr>
            <p:spPr>
              <a:xfrm>
                <a:off x="290915" y="851556"/>
                <a:ext cx="8292206" cy="276999"/>
              </a:xfrm>
              <a:prstGeom prst="rect">
                <a:avLst/>
              </a:prstGeom>
              <a:blipFill>
                <a:blip r:embed="rId2"/>
                <a:stretch>
                  <a:fillRect l="-1618" t="-20000" b="-4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2011BA1-96BE-3BF0-C8D6-C1937C716827}"/>
                  </a:ext>
                </a:extLst>
              </p:cNvPr>
              <p:cNvSpPr txBox="1"/>
              <p:nvPr/>
            </p:nvSpPr>
            <p:spPr>
              <a:xfrm>
                <a:off x="336642" y="1184649"/>
                <a:ext cx="8376845" cy="276999"/>
              </a:xfrm>
              <a:prstGeom prst="rect">
                <a:avLst/>
              </a:prstGeom>
              <a:noFill/>
            </p:spPr>
            <p:txBody>
              <a:bodyPr wrap="none" lIns="0" tIns="0" rIns="0" bIns="0" rtlCol="0">
                <a:spAutoFit/>
              </a:bodyPr>
              <a:lstStyle/>
              <a:p>
                <a:pPr marL="285750" indent="-285750">
                  <a:buFont typeface="Wingdings" panose="05000000000000000000" pitchFamily="2" charset="2"/>
                  <a:buChar char="ü"/>
                </a:pPr>
                <a:r>
                  <a:rPr lang="en-US" dirty="0">
                    <a:solidFill>
                      <a:srgbClr val="836967"/>
                    </a:solidFill>
                    <a:latin typeface="Times New Roman" panose="02020603050405020304" pitchFamily="18" charset="0"/>
                    <a:cs typeface="Times New Roman" panose="02020603050405020304" pitchFamily="18" charset="0"/>
                  </a:rPr>
                  <a:t>g</a:t>
                </a:r>
                <a14:m>
                  <m:oMath xmlns:m="http://schemas.openxmlformats.org/officeDocument/2006/math">
                    <m:d>
                      <m:dPr>
                        <m:ctrlPr>
                          <a:rPr lang="en-US" i="1">
                            <a:solidFill>
                              <a:srgbClr val="836967"/>
                            </a:solidFill>
                            <a:latin typeface="Cambria Math" panose="02040503050406030204" pitchFamily="18" charset="0"/>
                          </a:rPr>
                        </m:ctrlPr>
                      </m:dPr>
                      <m:e>
                        <m:r>
                          <m:rPr>
                            <m:sty m:val="p"/>
                          </m:rPr>
                          <a:rPr lang="en-US" b="0" i="0" smtClean="0">
                            <a:solidFill>
                              <a:srgbClr val="836967"/>
                            </a:solidFill>
                            <a:latin typeface="Cambria Math" panose="02040503050406030204" pitchFamily="18" charset="0"/>
                          </a:rPr>
                          <m:t>x</m:t>
                        </m:r>
                        <m:r>
                          <a:rPr lang="en-US" i="0">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𝐼𝑛𝑡𝑒𝑛𝑠𝑖𝑡𝑦</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𝑝𝑖𝑥𝑒𝑙</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𝑙𝑜𝑐𝑎𝑡𝑖𝑜𝑛</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𝑒𝑛h𝑎𝑛𝑐𝑒𝑑</m:t>
                    </m:r>
                    <m:r>
                      <a:rPr lang="en-US" b="0" i="1" smtClean="0">
                        <a:latin typeface="Cambria Math" panose="02040503050406030204" pitchFamily="18" charset="0"/>
                      </a:rPr>
                      <m:t> </m:t>
                    </m:r>
                    <m:r>
                      <a:rPr lang="en-US" b="0" i="1" smtClean="0">
                        <a:latin typeface="Cambria Math" panose="02040503050406030204" pitchFamily="18" charset="0"/>
                      </a:rPr>
                      <m:t>𝐼𝑚𝑎𝑔𝑒</m:t>
                    </m:r>
                    <m:r>
                      <a:rPr lang="en-US" b="0" i="1" smtClean="0">
                        <a:latin typeface="Cambria Math" panose="02040503050406030204" pitchFamily="18" charset="0"/>
                      </a:rPr>
                      <m:t>) </m:t>
                    </m:r>
                  </m:oMath>
                </a14:m>
                <a:endParaRPr lang="en-US" dirty="0">
                  <a:latin typeface="Times New Roman" panose="02020603050405020304" pitchFamily="18"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52011BA1-96BE-3BF0-C8D6-C1937C716827}"/>
                  </a:ext>
                </a:extLst>
              </p:cNvPr>
              <p:cNvSpPr txBox="1">
                <a:spLocks noRot="1" noChangeAspect="1" noMove="1" noResize="1" noEditPoints="1" noAdjustHandles="1" noChangeArrowheads="1" noChangeShapeType="1" noTextEdit="1"/>
              </p:cNvSpPr>
              <p:nvPr/>
            </p:nvSpPr>
            <p:spPr>
              <a:xfrm>
                <a:off x="336642" y="1184649"/>
                <a:ext cx="8376845" cy="276999"/>
              </a:xfrm>
              <a:prstGeom prst="rect">
                <a:avLst/>
              </a:prstGeom>
              <a:blipFill>
                <a:blip r:embed="rId3"/>
                <a:stretch>
                  <a:fillRect l="-1528" t="-28261"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A7B15E1-9E33-0050-ACA2-8DDF4F9A42E8}"/>
                  </a:ext>
                </a:extLst>
              </p:cNvPr>
              <p:cNvSpPr txBox="1"/>
              <p:nvPr/>
            </p:nvSpPr>
            <p:spPr>
              <a:xfrm>
                <a:off x="246773" y="1488162"/>
                <a:ext cx="4572000" cy="369332"/>
              </a:xfrm>
              <a:prstGeom prst="rect">
                <a:avLst/>
              </a:prstGeom>
              <a:noFill/>
            </p:spPr>
            <p:txBody>
              <a:bodyPr wrap="square">
                <a:spAutoFit/>
              </a:bodyPr>
              <a:lstStyle/>
              <a:p>
                <a:pPr marL="285750" indent="-285750">
                  <a:buFont typeface="Wingdings" panose="05000000000000000000" pitchFamily="2" charset="2"/>
                  <a:buChar char="ü"/>
                </a:pP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𝑚</m:t>
                        </m:r>
                      </m:e>
                      <m:sub>
                        <m:r>
                          <a:rPr lang="en-US">
                            <a:latin typeface="Cambria Math" panose="02040503050406030204" pitchFamily="18" charset="0"/>
                          </a:rPr>
                          <m:t>𝐺</m:t>
                        </m:r>
                      </m:sub>
                    </m:sSub>
                    <m:r>
                      <a:rPr lang="en-US" b="0" i="1" smtClean="0">
                        <a:latin typeface="Cambria Math" panose="02040503050406030204" pitchFamily="18" charset="0"/>
                      </a:rPr>
                      <m:t>:</m:t>
                    </m:r>
                    <m:r>
                      <a:rPr lang="en-US" b="0" i="1" smtClean="0">
                        <a:latin typeface="Cambria Math" panose="02040503050406030204" pitchFamily="18" charset="0"/>
                      </a:rPr>
                      <m:t>𝐺𝑙𝑜𝑏𝑎𝑙</m:t>
                    </m:r>
                    <m:r>
                      <a:rPr lang="en-US" b="0" i="1" smtClean="0">
                        <a:latin typeface="Cambria Math" panose="02040503050406030204" pitchFamily="18" charset="0"/>
                      </a:rPr>
                      <m:t> </m:t>
                    </m:r>
                    <m:r>
                      <a:rPr lang="en-US" b="0" i="1" smtClean="0">
                        <a:latin typeface="Cambria Math" panose="02040503050406030204" pitchFamily="18" charset="0"/>
                      </a:rPr>
                      <m:t>𝑚𝑒𝑎𝑛</m:t>
                    </m:r>
                    <m:r>
                      <a:rPr lang="en-US" b="0" i="1" smtClean="0">
                        <a:latin typeface="Cambria Math" panose="02040503050406030204" pitchFamily="18" charset="0"/>
                      </a:rPr>
                      <m:t> </m:t>
                    </m:r>
                    <m:r>
                      <a:rPr lang="en-US" b="0" i="1" smtClean="0">
                        <a:latin typeface="Cambria Math" panose="02040503050406030204" pitchFamily="18" charset="0"/>
                      </a:rPr>
                      <m:t>𝑖𝑛𝑡𝑒𝑛𝑠𝑖𝑡𝑦</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𝑒𝑛𝑡𝑖𝑟𝑒</m:t>
                    </m:r>
                    <m:r>
                      <a:rPr lang="en-US" b="0" i="1" smtClean="0">
                        <a:latin typeface="Cambria Math" panose="02040503050406030204" pitchFamily="18" charset="0"/>
                      </a:rPr>
                      <m:t> </m:t>
                    </m:r>
                    <m:r>
                      <a:rPr lang="en-US" b="0" i="1" smtClean="0">
                        <a:latin typeface="Cambria Math" panose="02040503050406030204" pitchFamily="18" charset="0"/>
                      </a:rPr>
                      <m:t>𝑖𝑚𝑎𝑔𝑒</m:t>
                    </m:r>
                  </m:oMath>
                </a14:m>
                <a:endParaRPr lang="en-US" dirty="0">
                  <a:latin typeface="Times New Roman" panose="02020603050405020304" pitchFamily="18" charset="0"/>
                  <a:cs typeface="Times New Roman" panose="02020603050405020304" pitchFamily="18" charset="0"/>
                </a:endParaRPr>
              </a:p>
            </p:txBody>
          </p:sp>
        </mc:Choice>
        <mc:Fallback>
          <p:sp>
            <p:nvSpPr>
              <p:cNvPr id="11" name="TextBox 10">
                <a:extLst>
                  <a:ext uri="{FF2B5EF4-FFF2-40B4-BE49-F238E27FC236}">
                    <a16:creationId xmlns:a16="http://schemas.microsoft.com/office/drawing/2014/main" id="{9A7B15E1-9E33-0050-ACA2-8DDF4F9A42E8}"/>
                  </a:ext>
                </a:extLst>
              </p:cNvPr>
              <p:cNvSpPr txBox="1">
                <a:spLocks noRot="1" noChangeAspect="1" noMove="1" noResize="1" noEditPoints="1" noAdjustHandles="1" noChangeArrowheads="1" noChangeShapeType="1" noTextEdit="1"/>
              </p:cNvSpPr>
              <p:nvPr/>
            </p:nvSpPr>
            <p:spPr>
              <a:xfrm>
                <a:off x="246773" y="1488162"/>
                <a:ext cx="4572000" cy="369332"/>
              </a:xfrm>
              <a:prstGeom prst="rect">
                <a:avLst/>
              </a:prstGeom>
              <a:blipFill>
                <a:blip r:embed="rId4"/>
                <a:stretch>
                  <a:fillRect l="-800" t="-1639" r="-15067" b="-1967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F46BFB5-F2B1-9051-6F60-D71493CB2639}"/>
                  </a:ext>
                </a:extLst>
              </p:cNvPr>
              <p:cNvSpPr txBox="1"/>
              <p:nvPr/>
            </p:nvSpPr>
            <p:spPr>
              <a:xfrm>
                <a:off x="245202" y="1857494"/>
                <a:ext cx="7310120" cy="422360"/>
              </a:xfrm>
              <a:prstGeom prst="rect">
                <a:avLst/>
              </a:prstGeom>
              <a:noFill/>
            </p:spPr>
            <p:txBody>
              <a:bodyPr wrap="square">
                <a:spAutoFit/>
              </a:bodyPr>
              <a:lstStyle/>
              <a:p>
                <a:pPr marL="285750" indent="-285750">
                  <a:buFont typeface="Wingdings" panose="05000000000000000000" pitchFamily="2" charset="2"/>
                  <a:buChar char="ü"/>
                </a:pPr>
                <a14:m>
                  <m:oMath xmlns:m="http://schemas.openxmlformats.org/officeDocument/2006/math">
                    <m:sSub>
                      <m:sSubPr>
                        <m:ctrlPr>
                          <a:rPr lang="en-US" i="1" smtClean="0">
                            <a:ln w="0"/>
                            <a:effectLst>
                              <a:outerShdw blurRad="38100" dist="19050" dir="2700000" algn="tl" rotWithShape="0">
                                <a:schemeClr val="dk1">
                                  <a:alpha val="40000"/>
                                </a:schemeClr>
                              </a:outerShdw>
                            </a:effectLst>
                            <a:latin typeface="Cambria Math" panose="02040503050406030204" pitchFamily="18" charset="0"/>
                          </a:rPr>
                        </m:ctrlPr>
                      </m:sSubPr>
                      <m:e>
                        <m:r>
                          <a:rPr lang="en-US" i="1" smtClean="0">
                            <a:ln w="0"/>
                            <a:effectLst>
                              <a:outerShdw blurRad="38100" dist="19050" dir="2700000" algn="tl" rotWithShape="0">
                                <a:schemeClr val="dk1">
                                  <a:alpha val="40000"/>
                                </a:schemeClr>
                              </a:outerShdw>
                            </a:effectLst>
                            <a:latin typeface="Cambria Math" panose="02040503050406030204" pitchFamily="18" charset="0"/>
                          </a:rPr>
                          <m:t>𝑚</m:t>
                        </m:r>
                      </m:e>
                      <m:sub>
                        <m:sSub>
                          <m:sSubPr>
                            <m:ctrlPr>
                              <a:rPr lang="en-US" i="1" smtClean="0">
                                <a:ln w="0"/>
                                <a:effectLst>
                                  <a:outerShdw blurRad="38100" dist="19050" dir="2700000" algn="tl" rotWithShape="0">
                                    <a:schemeClr val="dk1">
                                      <a:alpha val="40000"/>
                                    </a:schemeClr>
                                  </a:outerShdw>
                                </a:effectLst>
                                <a:latin typeface="Cambria Math" panose="02040503050406030204" pitchFamily="18" charset="0"/>
                              </a:rPr>
                            </m:ctrlPr>
                          </m:sSubPr>
                          <m:e>
                            <m:r>
                              <a:rPr lang="en-US" i="1" smtClean="0">
                                <a:ln w="0"/>
                                <a:effectLst>
                                  <a:outerShdw blurRad="38100" dist="19050" dir="2700000" algn="tl" rotWithShape="0">
                                    <a:schemeClr val="dk1">
                                      <a:alpha val="40000"/>
                                    </a:schemeClr>
                                  </a:outerShdw>
                                </a:effectLst>
                                <a:latin typeface="Cambria Math" panose="02040503050406030204" pitchFamily="18" charset="0"/>
                              </a:rPr>
                              <m:t>𝑠</m:t>
                            </m:r>
                          </m:e>
                          <m:sub>
                            <m:r>
                              <a:rPr lang="en-US" i="1" smtClean="0">
                                <a:ln w="0"/>
                                <a:effectLst>
                                  <a:outerShdw blurRad="38100" dist="19050" dir="2700000" algn="tl" rotWithShape="0">
                                    <a:schemeClr val="dk1">
                                      <a:alpha val="40000"/>
                                    </a:schemeClr>
                                  </a:outerShdw>
                                </a:effectLst>
                                <a:latin typeface="Cambria Math" panose="02040503050406030204" pitchFamily="18" charset="0"/>
                              </a:rPr>
                              <m:t>𝑥𝑦</m:t>
                            </m:r>
                          </m:sub>
                        </m:sSub>
                      </m:sub>
                    </m:sSub>
                  </m:oMath>
                </a14:m>
                <a:r>
                  <a:rPr lang="en-US" dirty="0">
                    <a:latin typeface="Times New Roman" panose="02020603050405020304" pitchFamily="18" charset="0"/>
                    <a:cs typeface="Times New Roman" panose="02020603050405020304" pitchFamily="18" charset="0"/>
                  </a:rPr>
                  <a:t> :is Local mean intensity in the neighborhood of (</a:t>
                </a:r>
                <a:r>
                  <a:rPr lang="en-US" dirty="0" err="1">
                    <a:latin typeface="Times New Roman" panose="02020603050405020304" pitchFamily="18" charset="0"/>
                    <a:cs typeface="Times New Roman" panose="02020603050405020304" pitchFamily="18" charset="0"/>
                  </a:rPr>
                  <a:t>x,y</a:t>
                </a:r>
                <a:r>
                  <a:rPr lang="en-US" dirty="0">
                    <a:latin typeface="Times New Roman" panose="02020603050405020304" pitchFamily="18" charset="0"/>
                    <a:cs typeface="Times New Roman" panose="02020603050405020304" pitchFamily="18" charset="0"/>
                  </a:rPr>
                  <a:t>)</a:t>
                </a:r>
              </a:p>
            </p:txBody>
          </p:sp>
        </mc:Choice>
        <mc:Fallback>
          <p:sp>
            <p:nvSpPr>
              <p:cNvPr id="13" name="TextBox 12">
                <a:extLst>
                  <a:ext uri="{FF2B5EF4-FFF2-40B4-BE49-F238E27FC236}">
                    <a16:creationId xmlns:a16="http://schemas.microsoft.com/office/drawing/2014/main" id="{FF46BFB5-F2B1-9051-6F60-D71493CB2639}"/>
                  </a:ext>
                </a:extLst>
              </p:cNvPr>
              <p:cNvSpPr txBox="1">
                <a:spLocks noRot="1" noChangeAspect="1" noMove="1" noResize="1" noEditPoints="1" noAdjustHandles="1" noChangeArrowheads="1" noChangeShapeType="1" noTextEdit="1"/>
              </p:cNvSpPr>
              <p:nvPr/>
            </p:nvSpPr>
            <p:spPr>
              <a:xfrm>
                <a:off x="245202" y="1857494"/>
                <a:ext cx="7310120" cy="422360"/>
              </a:xfrm>
              <a:prstGeom prst="rect">
                <a:avLst/>
              </a:prstGeom>
              <a:blipFill>
                <a:blip r:embed="rId5"/>
                <a:stretch>
                  <a:fillRect l="-667" t="-8696" b="-101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A2AE225-5138-B6D5-2100-4EB8AF1A8E19}"/>
                  </a:ext>
                </a:extLst>
              </p:cNvPr>
              <p:cNvSpPr txBox="1"/>
              <p:nvPr/>
            </p:nvSpPr>
            <p:spPr>
              <a:xfrm>
                <a:off x="285666" y="2277784"/>
                <a:ext cx="5674360" cy="369332"/>
              </a:xfrm>
              <a:prstGeom prst="rect">
                <a:avLst/>
              </a:prstGeom>
              <a:noFill/>
            </p:spPr>
            <p:txBody>
              <a:bodyPr wrap="square">
                <a:spAutoFit/>
              </a:bodyPr>
              <a:lstStyle/>
              <a:p>
                <a:pPr marL="285750" indent="-285750">
                  <a:buFont typeface="Wingdings" panose="05000000000000000000" pitchFamily="2" charset="2"/>
                  <a:buChar char="ü"/>
                </a:pP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𝜎</m:t>
                        </m:r>
                      </m:e>
                      <m:sub>
                        <m:r>
                          <a:rPr lang="en-US">
                            <a:latin typeface="Cambria Math" panose="02040503050406030204" pitchFamily="18" charset="0"/>
                          </a:rPr>
                          <m:t>𝐺</m:t>
                        </m:r>
                      </m:sub>
                    </m:sSub>
                  </m:oMath>
                </a14:m>
                <a:r>
                  <a:rPr lang="en-US" dirty="0">
                    <a:latin typeface="Times New Roman" panose="02020603050405020304" pitchFamily="18" charset="0"/>
                    <a:cs typeface="Times New Roman" panose="02020603050405020304" pitchFamily="18" charset="0"/>
                  </a:rPr>
                  <a:t>: Global standard deviation of the image</a:t>
                </a:r>
              </a:p>
            </p:txBody>
          </p:sp>
        </mc:Choice>
        <mc:Fallback>
          <p:sp>
            <p:nvSpPr>
              <p:cNvPr id="15" name="TextBox 14">
                <a:extLst>
                  <a:ext uri="{FF2B5EF4-FFF2-40B4-BE49-F238E27FC236}">
                    <a16:creationId xmlns:a16="http://schemas.microsoft.com/office/drawing/2014/main" id="{3A2AE225-5138-B6D5-2100-4EB8AF1A8E19}"/>
                  </a:ext>
                </a:extLst>
              </p:cNvPr>
              <p:cNvSpPr txBox="1">
                <a:spLocks noRot="1" noChangeAspect="1" noMove="1" noResize="1" noEditPoints="1" noAdjustHandles="1" noChangeArrowheads="1" noChangeShapeType="1" noTextEdit="1"/>
              </p:cNvSpPr>
              <p:nvPr/>
            </p:nvSpPr>
            <p:spPr>
              <a:xfrm>
                <a:off x="285666" y="2277784"/>
                <a:ext cx="5674360" cy="369332"/>
              </a:xfrm>
              <a:prstGeom prst="rect">
                <a:avLst/>
              </a:prstGeom>
              <a:blipFill>
                <a:blip r:embed="rId6"/>
                <a:stretch>
                  <a:fillRect l="-752"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D7E3CD7-D286-F0CE-CF0A-E92B7EF96877}"/>
                  </a:ext>
                </a:extLst>
              </p:cNvPr>
              <p:cNvSpPr txBox="1"/>
              <p:nvPr/>
            </p:nvSpPr>
            <p:spPr>
              <a:xfrm>
                <a:off x="245202" y="2647116"/>
                <a:ext cx="5633720" cy="699359"/>
              </a:xfrm>
              <a:prstGeom prst="rect">
                <a:avLst/>
              </a:prstGeom>
              <a:noFill/>
            </p:spPr>
            <p:txBody>
              <a:bodyPr wrap="square">
                <a:spAutoFit/>
              </a:bodyPr>
              <a:lstStyle/>
              <a:p>
                <a:pPr marL="285750" indent="-285750">
                  <a:buFont typeface="Wingdings" panose="05000000000000000000" pitchFamily="2" charset="2"/>
                  <a:buChar char="ü"/>
                </a:pPr>
                <a14:m>
                  <m:oMath xmlns:m="http://schemas.openxmlformats.org/officeDocument/2006/math">
                    <m:sSub>
                      <m:sSubPr>
                        <m:ctrlPr>
                          <a:rPr lang="en-US" i="1" smtClean="0">
                            <a:ln w="0"/>
                            <a:effectLst>
                              <a:outerShdw blurRad="38100" dist="19050" dir="2700000" algn="tl" rotWithShape="0">
                                <a:schemeClr val="dk1">
                                  <a:alpha val="40000"/>
                                </a:schemeClr>
                              </a:outerShdw>
                            </a:effectLst>
                            <a:latin typeface="Cambria Math" panose="02040503050406030204" pitchFamily="18" charset="0"/>
                          </a:rPr>
                        </m:ctrlPr>
                      </m:sSubPr>
                      <m:e>
                        <m:r>
                          <a:rPr lang="en-US" i="1">
                            <a:ln w="0"/>
                            <a:effectLst>
                              <a:outerShdw blurRad="38100" dist="19050" dir="2700000" algn="tl" rotWithShape="0">
                                <a:schemeClr val="dk1">
                                  <a:alpha val="40000"/>
                                </a:schemeClr>
                              </a:outerShdw>
                            </a:effectLst>
                            <a:latin typeface="Cambria Math" panose="02040503050406030204" pitchFamily="18" charset="0"/>
                          </a:rPr>
                          <m:t>𝜎</m:t>
                        </m:r>
                      </m:e>
                      <m:sub>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a:ln w="0"/>
                                <a:effectLst>
                                  <a:outerShdw blurRad="38100" dist="19050" dir="2700000" algn="tl" rotWithShape="0">
                                    <a:schemeClr val="dk1">
                                      <a:alpha val="40000"/>
                                    </a:schemeClr>
                                  </a:outerShdw>
                                </a:effectLst>
                                <a:latin typeface="Cambria Math" panose="02040503050406030204" pitchFamily="18" charset="0"/>
                              </a:rPr>
                              <m:t>𝑠</m:t>
                            </m:r>
                          </m:e>
                          <m:sub>
                            <m:r>
                              <a:rPr lang="en-US" i="1">
                                <a:ln w="0"/>
                                <a:effectLst>
                                  <a:outerShdw blurRad="38100" dist="19050" dir="2700000" algn="tl" rotWithShape="0">
                                    <a:schemeClr val="dk1">
                                      <a:alpha val="40000"/>
                                    </a:schemeClr>
                                  </a:outerShdw>
                                </a:effectLst>
                                <a:latin typeface="Cambria Math" panose="02040503050406030204" pitchFamily="18" charset="0"/>
                              </a:rPr>
                              <m:t>𝑥𝑦</m:t>
                            </m:r>
                          </m:sub>
                        </m:sSub>
                      </m:sub>
                    </m:sSub>
                  </m:oMath>
                </a14:m>
                <a:r>
                  <a:rPr lang="en-US" dirty="0">
                    <a:latin typeface="Times New Roman" panose="02020603050405020304" pitchFamily="18" charset="0"/>
                    <a:cs typeface="Times New Roman" panose="02020603050405020304" pitchFamily="18" charset="0"/>
                  </a:rPr>
                  <a:t>:Local standard Deviation in the neighborhood of (</a:t>
                </a:r>
                <a:r>
                  <a:rPr lang="en-US" dirty="0" err="1">
                    <a:latin typeface="Times New Roman" panose="02020603050405020304" pitchFamily="18" charset="0"/>
                    <a:cs typeface="Times New Roman" panose="02020603050405020304" pitchFamily="18" charset="0"/>
                  </a:rPr>
                  <a:t>x,y</a:t>
                </a:r>
                <a:r>
                  <a:rPr lang="en-US" dirty="0">
                    <a:latin typeface="Times New Roman" panose="02020603050405020304" pitchFamily="18" charset="0"/>
                    <a:cs typeface="Times New Roman" panose="02020603050405020304" pitchFamily="18" charset="0"/>
                  </a:rPr>
                  <a:t>)</a:t>
                </a:r>
              </a:p>
            </p:txBody>
          </p:sp>
        </mc:Choice>
        <mc:Fallback>
          <p:sp>
            <p:nvSpPr>
              <p:cNvPr id="18" name="TextBox 17">
                <a:extLst>
                  <a:ext uri="{FF2B5EF4-FFF2-40B4-BE49-F238E27FC236}">
                    <a16:creationId xmlns:a16="http://schemas.microsoft.com/office/drawing/2014/main" id="{4D7E3CD7-D286-F0CE-CF0A-E92B7EF96877}"/>
                  </a:ext>
                </a:extLst>
              </p:cNvPr>
              <p:cNvSpPr txBox="1">
                <a:spLocks noRot="1" noChangeAspect="1" noMove="1" noResize="1" noEditPoints="1" noAdjustHandles="1" noChangeArrowheads="1" noChangeShapeType="1" noTextEdit="1"/>
              </p:cNvSpPr>
              <p:nvPr/>
            </p:nvSpPr>
            <p:spPr>
              <a:xfrm>
                <a:off x="245202" y="2647116"/>
                <a:ext cx="5633720" cy="699359"/>
              </a:xfrm>
              <a:prstGeom prst="rect">
                <a:avLst/>
              </a:prstGeom>
              <a:blipFill>
                <a:blip r:embed="rId7"/>
                <a:stretch>
                  <a:fillRect l="-866" t="-4348"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DD0B5F53-3748-DC2E-D0F6-709E934E3F80}"/>
                  </a:ext>
                </a:extLst>
              </p:cNvPr>
              <p:cNvSpPr txBox="1"/>
              <p:nvPr/>
            </p:nvSpPr>
            <p:spPr>
              <a:xfrm>
                <a:off x="245202" y="3324495"/>
                <a:ext cx="6924040" cy="923330"/>
              </a:xfrm>
              <a:prstGeom prst="rect">
                <a:avLst/>
              </a:prstGeom>
              <a:noFill/>
            </p:spPr>
            <p:txBody>
              <a:bodyPr wrap="square">
                <a:spAutoFit/>
              </a:bodyPr>
              <a:lstStyle/>
              <a:p>
                <a:pPr marL="285750" indent="-285750">
                  <a:buFont typeface="Wingdings" panose="05000000000000000000" pitchFamily="2" charset="2"/>
                  <a:buChar char="ü"/>
                </a:pPr>
                <a14:m>
                  <m:oMath xmlns:m="http://schemas.openxmlformats.org/officeDocument/2006/math">
                    <m:sSub>
                      <m:sSubPr>
                        <m:ctrlPr>
                          <a:rPr lang="en-US" i="1" smtClean="0">
                            <a:ln w="0"/>
                            <a:effectLst>
                              <a:outerShdw blurRad="38100" dist="19050" dir="2700000" algn="tl" rotWithShape="0">
                                <a:schemeClr val="dk1">
                                  <a:alpha val="40000"/>
                                </a:schemeClr>
                              </a:outerShdw>
                            </a:effectLst>
                            <a:latin typeface="Cambria Math" panose="02040503050406030204" pitchFamily="18" charset="0"/>
                          </a:rPr>
                        </m:ctrlPr>
                      </m:sSubPr>
                      <m:e>
                        <m:r>
                          <a:rPr lang="en-US" b="0" i="1" smtClean="0">
                            <a:ln w="0"/>
                            <a:effectLst>
                              <a:outerShdw blurRad="38100" dist="19050" dir="2700000" algn="tl" rotWithShape="0">
                                <a:schemeClr val="dk1">
                                  <a:alpha val="40000"/>
                                </a:schemeClr>
                              </a:outerShdw>
                            </a:effectLst>
                            <a:latin typeface="Cambria Math" panose="02040503050406030204" pitchFamily="18" charset="0"/>
                          </a:rPr>
                          <m:t>𝐾</m:t>
                        </m:r>
                      </m:e>
                      <m:sub>
                        <m:r>
                          <a:rPr lang="en-US" b="0" i="1" smtClean="0">
                            <a:ln w="0"/>
                            <a:effectLst>
                              <a:outerShdw blurRad="38100" dist="19050" dir="2700000" algn="tl" rotWithShape="0">
                                <a:schemeClr val="dk1">
                                  <a:alpha val="40000"/>
                                </a:schemeClr>
                              </a:outerShdw>
                            </a:effectLst>
                            <a:latin typeface="Cambria Math" panose="02040503050406030204" pitchFamily="18" charset="0"/>
                          </a:rPr>
                          <m:t>0</m:t>
                        </m:r>
                      </m:sub>
                    </m:sSub>
                    <m:r>
                      <a:rPr lang="en-US" b="0" i="0" smtClean="0">
                        <a:ln w="0"/>
                        <a:effectLst>
                          <a:outerShdw blurRad="38100" dist="19050" dir="2700000" algn="tl" rotWithShape="0">
                            <a:schemeClr val="dk1">
                              <a:alpha val="40000"/>
                            </a:schemeClr>
                          </a:outerShdw>
                        </a:effectLst>
                        <a:latin typeface="Cambria Math" panose="02040503050406030204" pitchFamily="18" charset="0"/>
                      </a:rPr>
                      <m:t>,</m:t>
                    </m:r>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a:ln w="0"/>
                            <a:effectLst>
                              <a:outerShdw blurRad="38100" dist="19050" dir="2700000" algn="tl" rotWithShape="0">
                                <a:schemeClr val="dk1">
                                  <a:alpha val="40000"/>
                                </a:schemeClr>
                              </a:outerShdw>
                            </a:effectLst>
                            <a:latin typeface="Cambria Math" panose="02040503050406030204" pitchFamily="18" charset="0"/>
                          </a:rPr>
                          <m:t>𝐾</m:t>
                        </m:r>
                      </m:e>
                      <m:sub>
                        <m:r>
                          <a:rPr lang="en-US" b="0" i="1" smtClean="0">
                            <a:ln w="0"/>
                            <a:effectLst>
                              <a:outerShdw blurRad="38100" dist="19050" dir="2700000" algn="tl" rotWithShape="0">
                                <a:schemeClr val="dk1">
                                  <a:alpha val="40000"/>
                                </a:schemeClr>
                              </a:outerShdw>
                            </a:effectLst>
                            <a:latin typeface="Cambria Math" panose="02040503050406030204" pitchFamily="18" charset="0"/>
                          </a:rPr>
                          <m:t>1</m:t>
                        </m:r>
                      </m:sub>
                    </m:sSub>
                    <m:r>
                      <a:rPr lang="en-US" b="0" i="1" smtClean="0">
                        <a:ln w="0"/>
                        <a:effectLst>
                          <a:outerShdw blurRad="38100" dist="19050" dir="2700000" algn="tl" rotWithShape="0">
                            <a:schemeClr val="dk1">
                              <a:alpha val="40000"/>
                            </a:schemeClr>
                          </a:outerShdw>
                        </a:effectLst>
                        <a:latin typeface="Cambria Math" panose="02040503050406030204" pitchFamily="18" charset="0"/>
                      </a:rPr>
                      <m:t>,</m:t>
                    </m:r>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a:ln w="0"/>
                            <a:effectLst>
                              <a:outerShdw blurRad="38100" dist="19050" dir="2700000" algn="tl" rotWithShape="0">
                                <a:schemeClr val="dk1">
                                  <a:alpha val="40000"/>
                                </a:schemeClr>
                              </a:outerShdw>
                            </a:effectLst>
                            <a:latin typeface="Cambria Math" panose="02040503050406030204" pitchFamily="18" charset="0"/>
                          </a:rPr>
                          <m:t>𝐾</m:t>
                        </m:r>
                      </m:e>
                      <m:sub>
                        <m:r>
                          <a:rPr lang="en-US" b="0" i="1" smtClean="0">
                            <a:ln w="0"/>
                            <a:effectLst>
                              <a:outerShdw blurRad="38100" dist="19050" dir="2700000" algn="tl" rotWithShape="0">
                                <a:schemeClr val="dk1">
                                  <a:alpha val="40000"/>
                                </a:schemeClr>
                              </a:outerShdw>
                            </a:effectLst>
                            <a:latin typeface="Cambria Math" panose="02040503050406030204" pitchFamily="18" charset="0"/>
                          </a:rPr>
                          <m:t>2</m:t>
                        </m:r>
                      </m:sub>
                    </m:sSub>
                    <m:r>
                      <a:rPr lang="en-US" b="0" i="1" smtClean="0">
                        <a:ln w="0"/>
                        <a:effectLst>
                          <a:outerShdw blurRad="38100" dist="19050" dir="2700000" algn="tl" rotWithShape="0">
                            <a:schemeClr val="dk1">
                              <a:alpha val="40000"/>
                            </a:schemeClr>
                          </a:outerShdw>
                        </a:effectLst>
                        <a:latin typeface="Cambria Math" panose="02040503050406030204" pitchFamily="18" charset="0"/>
                      </a:rPr>
                      <m:t>,</m:t>
                    </m:r>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a:ln w="0"/>
                            <a:effectLst>
                              <a:outerShdw blurRad="38100" dist="19050" dir="2700000" algn="tl" rotWithShape="0">
                                <a:schemeClr val="dk1">
                                  <a:alpha val="40000"/>
                                </a:schemeClr>
                              </a:outerShdw>
                            </a:effectLst>
                            <a:latin typeface="Cambria Math" panose="02040503050406030204" pitchFamily="18" charset="0"/>
                          </a:rPr>
                          <m:t>𝐾</m:t>
                        </m:r>
                      </m:e>
                      <m:sub>
                        <m:r>
                          <a:rPr lang="en-US" b="0" i="1" smtClean="0">
                            <a:ln w="0"/>
                            <a:effectLst>
                              <a:outerShdw blurRad="38100" dist="19050" dir="2700000" algn="tl" rotWithShape="0">
                                <a:schemeClr val="dk1">
                                  <a:alpha val="40000"/>
                                </a:schemeClr>
                              </a:outerShdw>
                            </a:effectLst>
                            <a:latin typeface="Cambria Math" panose="02040503050406030204" pitchFamily="18" charset="0"/>
                          </a:rPr>
                          <m:t>3</m:t>
                        </m:r>
                      </m:sub>
                    </m:sSub>
                    <m:r>
                      <a:rPr lang="en-US" b="0" i="1" smtClean="0">
                        <a:ln w="0"/>
                        <a:effectLst>
                          <a:outerShdw blurRad="38100" dist="19050" dir="2700000" algn="tl" rotWithShape="0">
                            <a:schemeClr val="dk1">
                              <a:alpha val="40000"/>
                            </a:schemeClr>
                          </a:outerShdw>
                        </a:effectLst>
                        <a:latin typeface="Cambria Math" panose="02040503050406030204" pitchFamily="18" charset="0"/>
                      </a:rPr>
                      <m:t>:</m:t>
                    </m:r>
                    <m:r>
                      <a:rPr lang="en-US" b="0" i="1" smtClean="0">
                        <a:ln w="0"/>
                        <a:effectLst>
                          <a:outerShdw blurRad="38100" dist="19050" dir="2700000" algn="tl" rotWithShape="0">
                            <a:schemeClr val="dk1">
                              <a:alpha val="40000"/>
                            </a:schemeClr>
                          </a:outerShdw>
                        </a:effectLst>
                        <a:latin typeface="Cambria Math" panose="02040503050406030204" pitchFamily="18" charset="0"/>
                      </a:rPr>
                      <m:t>𝐶𝑜𝑛𝑠𝑡𝑎𝑛𝑡𝑠</m:t>
                    </m:r>
                    <m:r>
                      <a:rPr lang="en-US" b="0" i="1" smtClean="0">
                        <a:ln w="0"/>
                        <a:effectLst>
                          <a:outerShdw blurRad="38100" dist="19050" dir="2700000" algn="tl" rotWithShape="0">
                            <a:schemeClr val="dk1">
                              <a:alpha val="40000"/>
                            </a:schemeClr>
                          </a:outerShdw>
                        </a:effectLst>
                        <a:latin typeface="Cambria Math" panose="02040503050406030204" pitchFamily="18" charset="0"/>
                      </a:rPr>
                      <m:t> </m:t>
                    </m:r>
                    <m:r>
                      <a:rPr lang="en-US" b="0" i="1" smtClean="0">
                        <a:ln w="0"/>
                        <a:effectLst>
                          <a:outerShdw blurRad="38100" dist="19050" dir="2700000" algn="tl" rotWithShape="0">
                            <a:schemeClr val="dk1">
                              <a:alpha val="40000"/>
                            </a:schemeClr>
                          </a:outerShdw>
                        </a:effectLst>
                        <a:latin typeface="Cambria Math" panose="02040503050406030204" pitchFamily="18" charset="0"/>
                      </a:rPr>
                      <m:t>𝑡𝑜</m:t>
                    </m:r>
                    <m:r>
                      <a:rPr lang="en-US" b="0" i="1" smtClean="0">
                        <a:ln w="0"/>
                        <a:effectLst>
                          <a:outerShdw blurRad="38100" dist="19050" dir="2700000" algn="tl" rotWithShape="0">
                            <a:schemeClr val="dk1">
                              <a:alpha val="40000"/>
                            </a:schemeClr>
                          </a:outerShdw>
                        </a:effectLst>
                        <a:latin typeface="Cambria Math" panose="02040503050406030204" pitchFamily="18" charset="0"/>
                      </a:rPr>
                      <m:t> </m:t>
                    </m:r>
                    <m:r>
                      <a:rPr lang="en-US" b="0" i="1" smtClean="0">
                        <a:ln w="0"/>
                        <a:effectLst>
                          <a:outerShdw blurRad="38100" dist="19050" dir="2700000" algn="tl" rotWithShape="0">
                            <a:schemeClr val="dk1">
                              <a:alpha val="40000"/>
                            </a:schemeClr>
                          </a:outerShdw>
                        </a:effectLst>
                        <a:latin typeface="Cambria Math" panose="02040503050406030204" pitchFamily="18" charset="0"/>
                      </a:rPr>
                      <m:t>𝑑𝑒𝑓𝑖𝑛𝑒</m:t>
                    </m:r>
                    <m:r>
                      <a:rPr lang="en-US" b="0" i="1" smtClean="0">
                        <a:ln w="0"/>
                        <a:effectLst>
                          <a:outerShdw blurRad="38100" dist="19050" dir="2700000" algn="tl" rotWithShape="0">
                            <a:schemeClr val="dk1">
                              <a:alpha val="40000"/>
                            </a:schemeClr>
                          </a:outerShdw>
                        </a:effectLst>
                        <a:latin typeface="Cambria Math" panose="02040503050406030204" pitchFamily="18" charset="0"/>
                      </a:rPr>
                      <m:t> </m:t>
                    </m:r>
                    <m:r>
                      <a:rPr lang="en-US" b="0" i="1" smtClean="0">
                        <a:ln w="0"/>
                        <a:effectLst>
                          <a:outerShdw blurRad="38100" dist="19050" dir="2700000" algn="tl" rotWithShape="0">
                            <a:schemeClr val="dk1">
                              <a:alpha val="40000"/>
                            </a:schemeClr>
                          </a:outerShdw>
                        </a:effectLst>
                        <a:latin typeface="Cambria Math" panose="02040503050406030204" pitchFamily="18" charset="0"/>
                      </a:rPr>
                      <m:t>𝑡h𝑒</m:t>
                    </m:r>
                    <m:r>
                      <a:rPr lang="en-US" b="0" i="1" smtClean="0">
                        <a:ln w="0"/>
                        <a:effectLst>
                          <a:outerShdw blurRad="38100" dist="19050" dir="2700000" algn="tl" rotWithShape="0">
                            <a:schemeClr val="dk1">
                              <a:alpha val="40000"/>
                            </a:schemeClr>
                          </a:outerShdw>
                        </a:effectLst>
                        <a:latin typeface="Cambria Math" panose="02040503050406030204" pitchFamily="18" charset="0"/>
                      </a:rPr>
                      <m:t> </m:t>
                    </m:r>
                    <m:r>
                      <a:rPr lang="en-US" b="0" i="1" smtClean="0">
                        <a:ln w="0"/>
                        <a:effectLst>
                          <a:outerShdw blurRad="38100" dist="19050" dir="2700000" algn="tl" rotWithShape="0">
                            <a:schemeClr val="dk1">
                              <a:alpha val="40000"/>
                            </a:schemeClr>
                          </a:outerShdw>
                        </a:effectLst>
                        <a:latin typeface="Cambria Math" panose="02040503050406030204" pitchFamily="18" charset="0"/>
                      </a:rPr>
                      <m:t>𝑐𝑜𝑛𝑑𝑖𝑡𝑖𝑜𝑛𝑠</m:t>
                    </m:r>
                    <m:r>
                      <a:rPr lang="en-US" b="0" i="1" smtClean="0">
                        <a:ln w="0"/>
                        <a:effectLst>
                          <a:outerShdw blurRad="38100" dist="19050" dir="2700000" algn="tl" rotWithShape="0">
                            <a:schemeClr val="dk1">
                              <a:alpha val="40000"/>
                            </a:schemeClr>
                          </a:outerShdw>
                        </a:effectLst>
                        <a:latin typeface="Cambria Math" panose="02040503050406030204" pitchFamily="18" charset="0"/>
                      </a:rPr>
                      <m:t> </m:t>
                    </m:r>
                    <m:r>
                      <a:rPr lang="en-US" b="0" i="1" smtClean="0">
                        <a:ln w="0"/>
                        <a:effectLst>
                          <a:outerShdw blurRad="38100" dist="19050" dir="2700000" algn="tl" rotWithShape="0">
                            <a:schemeClr val="dk1">
                              <a:alpha val="40000"/>
                            </a:schemeClr>
                          </a:outerShdw>
                        </a:effectLst>
                        <a:latin typeface="Cambria Math" panose="02040503050406030204" pitchFamily="18" charset="0"/>
                      </a:rPr>
                      <m:t>𝑓𝑜𝑟</m:t>
                    </m:r>
                    <m:r>
                      <a:rPr lang="en-US" b="0" i="1" smtClean="0">
                        <a:ln w="0"/>
                        <a:effectLst>
                          <a:outerShdw blurRad="38100" dist="19050" dir="2700000" algn="tl" rotWithShape="0">
                            <a:schemeClr val="dk1">
                              <a:alpha val="40000"/>
                            </a:schemeClr>
                          </a:outerShdw>
                        </a:effectLst>
                        <a:latin typeface="Cambria Math" panose="02040503050406030204" pitchFamily="18" charset="0"/>
                      </a:rPr>
                      <m:t> </m:t>
                    </m:r>
                    <m:r>
                      <a:rPr lang="en-US" b="0" i="1" smtClean="0">
                        <a:ln w="0"/>
                        <a:effectLst>
                          <a:outerShdw blurRad="38100" dist="19050" dir="2700000" algn="tl" rotWithShape="0">
                            <a:schemeClr val="dk1">
                              <a:alpha val="40000"/>
                            </a:schemeClr>
                          </a:outerShdw>
                        </a:effectLst>
                        <a:latin typeface="Cambria Math" panose="02040503050406030204" pitchFamily="18" charset="0"/>
                      </a:rPr>
                      <m:t>𝑒𝑛h𝑎𝑛𝑐𝑒𝑚𝑒𝑛𝑡</m:t>
                    </m:r>
                    <m:r>
                      <a:rPr lang="en-US" b="0" i="1" smtClean="0">
                        <a:ln w="0"/>
                        <a:effectLst>
                          <a:outerShdw blurRad="38100" dist="19050" dir="2700000" algn="tl" rotWithShape="0">
                            <a:schemeClr val="dk1">
                              <a:alpha val="40000"/>
                            </a:schemeClr>
                          </a:outerShdw>
                        </a:effectLst>
                        <a:latin typeface="Cambria Math" panose="02040503050406030204" pitchFamily="18" charset="0"/>
                      </a:rPr>
                      <m:t> </m:t>
                    </m:r>
                  </m:oMath>
                </a14:m>
                <a:endParaRPr lang="en-US" b="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ü"/>
                </a:pPr>
                <a:r>
                  <a:rPr lang="en-US" dirty="0">
                    <a:solidFill>
                      <a:srgbClr val="FF0000"/>
                    </a:solidFill>
                    <a:latin typeface="Times New Roman" panose="02020603050405020304" pitchFamily="18" charset="0"/>
                    <a:cs typeface="Times New Roman" panose="02020603050405020304" pitchFamily="18" charset="0"/>
                  </a:rPr>
                  <a:t>(k0, k1 = 0, 0.25  # Darkness range</a:t>
                </a:r>
              </a:p>
              <a:p>
                <a:pPr marL="742950" lvl="1" indent="-285750">
                  <a:buFont typeface="Wingdings" panose="05000000000000000000" pitchFamily="2" charset="2"/>
                  <a:buChar char="ü"/>
                </a:pPr>
                <a:r>
                  <a:rPr lang="en-US" dirty="0">
                    <a:solidFill>
                      <a:srgbClr val="FF0000"/>
                    </a:solidFill>
                    <a:latin typeface="Times New Roman" panose="02020603050405020304" pitchFamily="18" charset="0"/>
                    <a:cs typeface="Times New Roman" panose="02020603050405020304" pitchFamily="18" charset="0"/>
                  </a:rPr>
                  <a:t>k2, k3 = 0, 0.1   # Low-contrast range)</a:t>
                </a:r>
              </a:p>
            </p:txBody>
          </p:sp>
        </mc:Choice>
        <mc:Fallback>
          <p:sp>
            <p:nvSpPr>
              <p:cNvPr id="21" name="TextBox 20">
                <a:extLst>
                  <a:ext uri="{FF2B5EF4-FFF2-40B4-BE49-F238E27FC236}">
                    <a16:creationId xmlns:a16="http://schemas.microsoft.com/office/drawing/2014/main" id="{DD0B5F53-3748-DC2E-D0F6-709E934E3F80}"/>
                  </a:ext>
                </a:extLst>
              </p:cNvPr>
              <p:cNvSpPr txBox="1">
                <a:spLocks noRot="1" noChangeAspect="1" noMove="1" noResize="1" noEditPoints="1" noAdjustHandles="1" noChangeArrowheads="1" noChangeShapeType="1" noTextEdit="1"/>
              </p:cNvSpPr>
              <p:nvPr/>
            </p:nvSpPr>
            <p:spPr>
              <a:xfrm>
                <a:off x="245202" y="3324495"/>
                <a:ext cx="6924040" cy="923330"/>
              </a:xfrm>
              <a:prstGeom prst="rect">
                <a:avLst/>
              </a:prstGeom>
              <a:blipFill>
                <a:blip r:embed="rId8"/>
                <a:stretch>
                  <a:fillRect l="-704" t="-1974" r="-4842" b="-9211"/>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09ACF770-BB97-A8E2-4D5E-613E9E125F8A}"/>
              </a:ext>
            </a:extLst>
          </p:cNvPr>
          <p:cNvSpPr txBox="1"/>
          <p:nvPr/>
        </p:nvSpPr>
        <p:spPr>
          <a:xfrm>
            <a:off x="245202" y="4074221"/>
            <a:ext cx="7157720" cy="369332"/>
          </a:xfrm>
          <a:prstGeom prst="rect">
            <a:avLst/>
          </a:prstGeom>
          <a:noFill/>
        </p:spPr>
        <p:txBody>
          <a:bodyPr wrap="square">
            <a:spAutoFit/>
          </a:bodyPr>
          <a:lstStyle/>
          <a:p>
            <a:pPr marL="285750" indent="-285750">
              <a:buFont typeface="Wingdings" panose="05000000000000000000" pitchFamily="2" charset="2"/>
              <a:buChar char="ü"/>
            </a:pPr>
            <a:r>
              <a:rPr lang="en-US" i="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Enhancement Constant (scaling factor)</a:t>
            </a:r>
          </a:p>
        </p:txBody>
      </p:sp>
      <p:sp>
        <p:nvSpPr>
          <p:cNvPr id="25" name="TextBox 24">
            <a:extLst>
              <a:ext uri="{FF2B5EF4-FFF2-40B4-BE49-F238E27FC236}">
                <a16:creationId xmlns:a16="http://schemas.microsoft.com/office/drawing/2014/main" id="{982D46F6-A533-C18E-3D97-D4943156C106}"/>
              </a:ext>
            </a:extLst>
          </p:cNvPr>
          <p:cNvSpPr txBox="1"/>
          <p:nvPr/>
        </p:nvSpPr>
        <p:spPr>
          <a:xfrm>
            <a:off x="2643639" y="449315"/>
            <a:ext cx="2513245" cy="461665"/>
          </a:xfrm>
          <a:prstGeom prst="rect">
            <a:avLst/>
          </a:prstGeom>
          <a:noFill/>
        </p:spPr>
        <p:txBody>
          <a:bodyPr wrap="square" rtlCol="0">
            <a:spAutoFit/>
          </a:bodyPr>
          <a:lstStyle>
            <a:defPPr>
              <a:defRPr lang="en-US"/>
            </a:defPPr>
            <a:lvl1pPr>
              <a:defRPr sz="2400" b="1">
                <a:solidFill>
                  <a:srgbClr val="0070C0"/>
                </a:solidFill>
              </a:defRPr>
            </a:lvl1pPr>
          </a:lstStyle>
          <a:p>
            <a:pPr algn="ctr"/>
            <a:r>
              <a:rPr lang="en-US" i="1" dirty="0">
                <a:latin typeface="Times New Roman" panose="02020603050405020304" pitchFamily="18" charset="0"/>
                <a:cs typeface="Times New Roman" panose="02020603050405020304" pitchFamily="18" charset="0"/>
              </a:rPr>
              <a:t>Notations</a:t>
            </a:r>
          </a:p>
        </p:txBody>
      </p:sp>
      <p:sp>
        <p:nvSpPr>
          <p:cNvPr id="26" name="TextBox 25">
            <a:extLst>
              <a:ext uri="{FF2B5EF4-FFF2-40B4-BE49-F238E27FC236}">
                <a16:creationId xmlns:a16="http://schemas.microsoft.com/office/drawing/2014/main" id="{7A06D393-1617-5F06-8AB5-DE8AF1C38C82}"/>
              </a:ext>
            </a:extLst>
          </p:cNvPr>
          <p:cNvSpPr txBox="1"/>
          <p:nvPr/>
        </p:nvSpPr>
        <p:spPr>
          <a:xfrm>
            <a:off x="271964" y="4475794"/>
            <a:ext cx="8656320" cy="461665"/>
          </a:xfrm>
          <a:prstGeom prst="rect">
            <a:avLst/>
          </a:prstGeom>
          <a:noFill/>
        </p:spPr>
        <p:txBody>
          <a:bodyPr wrap="square" rtlCol="0">
            <a:spAutoFit/>
          </a:bodyPr>
          <a:lstStyle/>
          <a:p>
            <a:r>
              <a:rPr lang="en-US" sz="2400" b="1" i="1" dirty="0">
                <a:solidFill>
                  <a:srgbClr val="0070C0"/>
                </a:solidFill>
                <a:latin typeface="Times New Roman" panose="02020603050405020304" pitchFamily="18" charset="0"/>
                <a:cs typeface="Times New Roman" panose="02020603050405020304" pitchFamily="18" charset="0"/>
              </a:rPr>
              <a:t>Conditions for Enhancement(1. Darkness and 2. Low-Contrast)</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8D264174-6A29-587D-EF44-57872C28C81B}"/>
                  </a:ext>
                </a:extLst>
              </p:cNvPr>
              <p:cNvSpPr txBox="1"/>
              <p:nvPr/>
            </p:nvSpPr>
            <p:spPr>
              <a:xfrm>
                <a:off x="245202" y="4877716"/>
                <a:ext cx="6814325" cy="422360"/>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1. Darkness Criterion: </a:t>
                </a: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𝑘</m:t>
                        </m:r>
                      </m:e>
                      <m:sub>
                        <m:r>
                          <a:rPr lang="en-US" i="1" smtClean="0">
                            <a:latin typeface="Cambria Math" panose="02040503050406030204" pitchFamily="18" charset="0"/>
                          </a:rPr>
                          <m:t>0</m:t>
                        </m:r>
                      </m:sub>
                    </m:sSub>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𝑚</m:t>
                        </m:r>
                      </m:e>
                      <m:sub>
                        <m:r>
                          <a:rPr lang="en-US" b="0" i="1" smtClean="0">
                            <a:latin typeface="Cambria Math" panose="02040503050406030204" pitchFamily="18" charset="0"/>
                          </a:rPr>
                          <m:t>𝐺</m:t>
                        </m:r>
                      </m:sub>
                    </m:sSub>
                    <m:r>
                      <a:rPr lang="en-US" i="1" smtClean="0">
                        <a:latin typeface="Cambria Math" panose="02040503050406030204" pitchFamily="18" charset="0"/>
                      </a:rPr>
                      <m:t>≤</m:t>
                    </m:r>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smtClean="0">
                            <a:ln w="0"/>
                            <a:effectLst>
                              <a:outerShdw blurRad="38100" dist="19050" dir="2700000" algn="tl" rotWithShape="0">
                                <a:schemeClr val="dk1">
                                  <a:alpha val="40000"/>
                                </a:schemeClr>
                              </a:outerShdw>
                            </a:effectLst>
                            <a:latin typeface="Cambria Math" panose="02040503050406030204" pitchFamily="18" charset="0"/>
                          </a:rPr>
                          <m:t>𝑚</m:t>
                        </m:r>
                      </m:e>
                      <m:sub>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a:ln w="0"/>
                                <a:effectLst>
                                  <a:outerShdw blurRad="38100" dist="19050" dir="2700000" algn="tl" rotWithShape="0">
                                    <a:schemeClr val="dk1">
                                      <a:alpha val="40000"/>
                                    </a:schemeClr>
                                  </a:outerShdw>
                                </a:effectLst>
                                <a:latin typeface="Cambria Math" panose="02040503050406030204" pitchFamily="18" charset="0"/>
                              </a:rPr>
                              <m:t>𝑠</m:t>
                            </m:r>
                          </m:e>
                          <m:sub>
                            <m:r>
                              <a:rPr lang="en-US" i="1">
                                <a:ln w="0"/>
                                <a:effectLst>
                                  <a:outerShdw blurRad="38100" dist="19050" dir="2700000" algn="tl" rotWithShape="0">
                                    <a:schemeClr val="dk1">
                                      <a:alpha val="40000"/>
                                    </a:schemeClr>
                                  </a:outerShdw>
                                </a:effectLst>
                                <a:latin typeface="Cambria Math" panose="02040503050406030204" pitchFamily="18" charset="0"/>
                              </a:rPr>
                              <m:t>𝑥𝑦</m:t>
                            </m:r>
                          </m:sub>
                        </m:sSub>
                      </m:sub>
                    </m:sSub>
                  </m:oMath>
                </a14:m>
                <a:r>
                  <a:rPr lang="en-US" i="1" dirty="0"/>
                  <a:t> </a:t>
                </a:r>
                <a14:m>
                  <m:oMath xmlns:m="http://schemas.openxmlformats.org/officeDocument/2006/math">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0</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𝐺</m:t>
                        </m:r>
                      </m:sub>
                    </m:sSub>
                  </m:oMath>
                </a14:m>
                <a:endParaRPr lang="en-US" i="1" dirty="0"/>
              </a:p>
            </p:txBody>
          </p:sp>
        </mc:Choice>
        <mc:Fallback>
          <p:sp>
            <p:nvSpPr>
              <p:cNvPr id="28" name="TextBox 27">
                <a:extLst>
                  <a:ext uri="{FF2B5EF4-FFF2-40B4-BE49-F238E27FC236}">
                    <a16:creationId xmlns:a16="http://schemas.microsoft.com/office/drawing/2014/main" id="{8D264174-6A29-587D-EF44-57872C28C81B}"/>
                  </a:ext>
                </a:extLst>
              </p:cNvPr>
              <p:cNvSpPr txBox="1">
                <a:spLocks noRot="1" noChangeAspect="1" noMove="1" noResize="1" noEditPoints="1" noAdjustHandles="1" noChangeArrowheads="1" noChangeShapeType="1" noTextEdit="1"/>
              </p:cNvSpPr>
              <p:nvPr/>
            </p:nvSpPr>
            <p:spPr>
              <a:xfrm>
                <a:off x="245202" y="4877716"/>
                <a:ext cx="6814325" cy="422360"/>
              </a:xfrm>
              <a:prstGeom prst="rect">
                <a:avLst/>
              </a:prstGeom>
              <a:blipFill>
                <a:blip r:embed="rId9"/>
                <a:stretch>
                  <a:fillRect l="-716" t="-7246" b="-101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662B8722-5C5A-5963-03C4-4AD1E7F42915}"/>
                  </a:ext>
                </a:extLst>
              </p:cNvPr>
              <p:cNvSpPr txBox="1"/>
              <p:nvPr/>
            </p:nvSpPr>
            <p:spPr>
              <a:xfrm>
                <a:off x="245202" y="5628926"/>
                <a:ext cx="5952398" cy="422360"/>
              </a:xfrm>
              <a:prstGeom prst="rect">
                <a:avLst/>
              </a:prstGeom>
              <a:noFill/>
            </p:spPr>
            <p:txBody>
              <a:bodyPr wrap="square">
                <a:spAutoFit/>
              </a:bodyPr>
              <a:lstStyle/>
              <a:p>
                <a:r>
                  <a:rPr lang="en-US" i="1" dirty="0">
                    <a:latin typeface="Times New Roman" panose="02020603050405020304" pitchFamily="18" charset="0"/>
                    <a:cs typeface="Times New Roman" panose="02020603050405020304" pitchFamily="18" charset="0"/>
                  </a:rPr>
                  <a:t>2.Low-Contrast Criterion: </a:t>
                </a:r>
                <a14:m>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𝑘</m:t>
                        </m:r>
                      </m:e>
                      <m:sub>
                        <m:r>
                          <a:rPr lang="en-US" b="0" i="1" smtClean="0">
                            <a:latin typeface="Cambria Math" panose="02040503050406030204" pitchFamily="18" charset="0"/>
                          </a:rPr>
                          <m:t>2</m:t>
                        </m:r>
                      </m:sub>
                    </m:sSub>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𝐺</m:t>
                        </m:r>
                      </m:sub>
                    </m:sSub>
                    <m:r>
                      <a:rPr lang="en-US" i="1" smtClean="0">
                        <a:latin typeface="Cambria Math" panose="02040503050406030204" pitchFamily="18" charset="0"/>
                      </a:rPr>
                      <m:t>≤</m:t>
                    </m:r>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a:latin typeface="Cambria Math" panose="02040503050406030204" pitchFamily="18" charset="0"/>
                          </a:rPr>
                          <m:t>𝜎</m:t>
                        </m:r>
                      </m:e>
                      <m:sub>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a:ln w="0"/>
                                <a:effectLst>
                                  <a:outerShdw blurRad="38100" dist="19050" dir="2700000" algn="tl" rotWithShape="0">
                                    <a:schemeClr val="dk1">
                                      <a:alpha val="40000"/>
                                    </a:schemeClr>
                                  </a:outerShdw>
                                </a:effectLst>
                                <a:latin typeface="Cambria Math" panose="02040503050406030204" pitchFamily="18" charset="0"/>
                              </a:rPr>
                              <m:t>𝑠</m:t>
                            </m:r>
                          </m:e>
                          <m:sub>
                            <m:r>
                              <a:rPr lang="en-US" i="1">
                                <a:ln w="0"/>
                                <a:effectLst>
                                  <a:outerShdw blurRad="38100" dist="19050" dir="2700000" algn="tl" rotWithShape="0">
                                    <a:schemeClr val="dk1">
                                      <a:alpha val="40000"/>
                                    </a:schemeClr>
                                  </a:outerShdw>
                                </a:effectLst>
                                <a:latin typeface="Cambria Math" panose="02040503050406030204" pitchFamily="18" charset="0"/>
                              </a:rPr>
                              <m:t>𝑥𝑦</m:t>
                            </m:r>
                          </m:sub>
                        </m:sSub>
                      </m:sub>
                    </m:sSub>
                  </m:oMath>
                </a14:m>
                <a:r>
                  <a:rPr lang="en-US" i="1" dirty="0"/>
                  <a:t> </a:t>
                </a:r>
                <a14:m>
                  <m:oMath xmlns:m="http://schemas.openxmlformats.org/officeDocument/2006/math">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3</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𝐺</m:t>
                        </m:r>
                      </m:sub>
                    </m:sSub>
                  </m:oMath>
                </a14:m>
                <a:endParaRPr lang="en-US" i="1" dirty="0"/>
              </a:p>
            </p:txBody>
          </p:sp>
        </mc:Choice>
        <mc:Fallback>
          <p:sp>
            <p:nvSpPr>
              <p:cNvPr id="31" name="TextBox 30">
                <a:extLst>
                  <a:ext uri="{FF2B5EF4-FFF2-40B4-BE49-F238E27FC236}">
                    <a16:creationId xmlns:a16="http://schemas.microsoft.com/office/drawing/2014/main" id="{662B8722-5C5A-5963-03C4-4AD1E7F42915}"/>
                  </a:ext>
                </a:extLst>
              </p:cNvPr>
              <p:cNvSpPr txBox="1">
                <a:spLocks noRot="1" noChangeAspect="1" noMove="1" noResize="1" noEditPoints="1" noAdjustHandles="1" noChangeArrowheads="1" noChangeShapeType="1" noTextEdit="1"/>
              </p:cNvSpPr>
              <p:nvPr/>
            </p:nvSpPr>
            <p:spPr>
              <a:xfrm>
                <a:off x="245202" y="5628926"/>
                <a:ext cx="5952398" cy="422360"/>
              </a:xfrm>
              <a:prstGeom prst="rect">
                <a:avLst/>
              </a:prstGeom>
              <a:blipFill>
                <a:blip r:embed="rId10"/>
                <a:stretch>
                  <a:fillRect l="-819" t="-7143" b="-8571"/>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9CF574AA-C367-988F-23A2-B29E5FE469B2}"/>
              </a:ext>
            </a:extLst>
          </p:cNvPr>
          <p:cNvSpPr txBox="1"/>
          <p:nvPr/>
        </p:nvSpPr>
        <p:spPr>
          <a:xfrm>
            <a:off x="828724" y="5115410"/>
            <a:ext cx="8656320" cy="369332"/>
          </a:xfrm>
          <a:prstGeom prst="rect">
            <a:avLst/>
          </a:prstGeom>
          <a:noFill/>
        </p:spPr>
        <p:txBody>
          <a:bodyPr wrap="square">
            <a:spAutoFit/>
          </a:bodyPr>
          <a:lstStyle/>
          <a:p>
            <a:r>
              <a:rPr lang="en-US" dirty="0">
                <a:solidFill>
                  <a:srgbClr val="FF0000"/>
                </a:solidFill>
                <a:latin typeface="Times New Roman" panose="02020603050405020304" pitchFamily="18" charset="0"/>
                <a:cs typeface="Times New Roman" panose="02020603050405020304" pitchFamily="18" charset="0"/>
              </a:rPr>
              <a:t>(This ensures that the pixel is in a relatively dark area compared to the global mean.)</a:t>
            </a:r>
          </a:p>
        </p:txBody>
      </p:sp>
      <p:sp>
        <p:nvSpPr>
          <p:cNvPr id="36" name="TextBox 35">
            <a:extLst>
              <a:ext uri="{FF2B5EF4-FFF2-40B4-BE49-F238E27FC236}">
                <a16:creationId xmlns:a16="http://schemas.microsoft.com/office/drawing/2014/main" id="{657075CA-B0E6-E3DF-097E-EDCA10261600}"/>
              </a:ext>
            </a:extLst>
          </p:cNvPr>
          <p:cNvSpPr txBox="1"/>
          <p:nvPr/>
        </p:nvSpPr>
        <p:spPr>
          <a:xfrm>
            <a:off x="686986" y="5899849"/>
            <a:ext cx="5273040" cy="369332"/>
          </a:xfrm>
          <a:prstGeom prst="rect">
            <a:avLst/>
          </a:prstGeom>
          <a:noFill/>
        </p:spPr>
        <p:txBody>
          <a:bodyPr wrap="square">
            <a:spAutoFit/>
          </a:bodyPr>
          <a:lstStyle>
            <a:defPPr>
              <a:defRPr lang="en-US"/>
            </a:defPPr>
            <a:lvl1pPr>
              <a:defRPr>
                <a:solidFill>
                  <a:srgbClr val="FF0000"/>
                </a:solidFill>
                <a:latin typeface="Times New Roman" panose="02020603050405020304" pitchFamily="18" charset="0"/>
                <a:cs typeface="Times New Roman" panose="02020603050405020304" pitchFamily="18" charset="0"/>
              </a:defRPr>
            </a:lvl1pPr>
          </a:lstStyle>
          <a:p>
            <a:r>
              <a:rPr lang="en-US" dirty="0"/>
              <a:t>(This ensures that the pixel is in a low-contrast region.)</a:t>
            </a:r>
          </a:p>
        </p:txBody>
      </p:sp>
      <p:sp>
        <p:nvSpPr>
          <p:cNvPr id="38" name="TextBox 37">
            <a:extLst>
              <a:ext uri="{FF2B5EF4-FFF2-40B4-BE49-F238E27FC236}">
                <a16:creationId xmlns:a16="http://schemas.microsoft.com/office/drawing/2014/main" id="{2BA87784-8941-8578-25B7-893F793A931D}"/>
              </a:ext>
            </a:extLst>
          </p:cNvPr>
          <p:cNvSpPr txBox="1"/>
          <p:nvPr/>
        </p:nvSpPr>
        <p:spPr>
          <a:xfrm>
            <a:off x="-52473" y="6195470"/>
            <a:ext cx="10067198" cy="661720"/>
          </a:xfrm>
          <a:prstGeom prst="rect">
            <a:avLst/>
          </a:prstGeom>
          <a:noFill/>
        </p:spPr>
        <p:txBody>
          <a:bodyPr wrap="square">
            <a:spAutoFit/>
          </a:bodyPr>
          <a:lstStyle/>
          <a:p>
            <a:r>
              <a:rPr lang="en-US" sz="1850" b="1" i="1" dirty="0">
                <a:solidFill>
                  <a:schemeClr val="accent2">
                    <a:lumMod val="75000"/>
                  </a:schemeClr>
                </a:solidFill>
                <a:cs typeface="Times New Roman" panose="02020603050405020304" pitchFamily="18" charset="0"/>
              </a:rPr>
              <a:t>If both conditions are satisfied, the pixel intensity is enhanced as follows: g(</a:t>
            </a:r>
            <a:r>
              <a:rPr lang="en-US" sz="1850" b="1" i="1" dirty="0" err="1">
                <a:solidFill>
                  <a:schemeClr val="accent2">
                    <a:lumMod val="75000"/>
                  </a:schemeClr>
                </a:solidFill>
                <a:cs typeface="Times New Roman" panose="02020603050405020304" pitchFamily="18" charset="0"/>
              </a:rPr>
              <a:t>x,y</a:t>
            </a:r>
            <a:r>
              <a:rPr lang="en-US" sz="1850" b="1" i="1" dirty="0">
                <a:solidFill>
                  <a:schemeClr val="accent2">
                    <a:lumMod val="75000"/>
                  </a:schemeClr>
                </a:solidFill>
                <a:cs typeface="Times New Roman" panose="02020603050405020304" pitchFamily="18" charset="0"/>
              </a:rPr>
              <a:t>)=</a:t>
            </a:r>
            <a:r>
              <a:rPr lang="en-US" sz="1850" b="1" i="1" dirty="0" err="1">
                <a:solidFill>
                  <a:schemeClr val="accent2">
                    <a:lumMod val="75000"/>
                  </a:schemeClr>
                </a:solidFill>
                <a:cs typeface="Times New Roman" panose="02020603050405020304" pitchFamily="18" charset="0"/>
              </a:rPr>
              <a:t>C⋅f</a:t>
            </a:r>
            <a:r>
              <a:rPr lang="en-US" sz="1850" b="1" i="1" dirty="0">
                <a:solidFill>
                  <a:schemeClr val="accent2">
                    <a:lumMod val="75000"/>
                  </a:schemeClr>
                </a:solidFill>
                <a:cs typeface="Times New Roman" panose="02020603050405020304" pitchFamily="18" charset="0"/>
              </a:rPr>
              <a:t>(</a:t>
            </a:r>
            <a:r>
              <a:rPr lang="en-US" sz="1850" b="1" i="1" dirty="0" err="1">
                <a:solidFill>
                  <a:schemeClr val="accent2">
                    <a:lumMod val="75000"/>
                  </a:schemeClr>
                </a:solidFill>
                <a:cs typeface="Times New Roman" panose="02020603050405020304" pitchFamily="18" charset="0"/>
              </a:rPr>
              <a:t>x,y</a:t>
            </a:r>
            <a:r>
              <a:rPr lang="en-US" sz="1850" b="1" i="1" dirty="0">
                <a:solidFill>
                  <a:schemeClr val="accent2">
                    <a:lumMod val="75000"/>
                  </a:schemeClr>
                </a:solidFill>
                <a:cs typeface="Times New Roman" panose="02020603050405020304" pitchFamily="18" charset="0"/>
              </a:rPr>
              <a:t>)</a:t>
            </a:r>
          </a:p>
          <a:p>
            <a:pPr algn="ctr"/>
            <a:r>
              <a:rPr lang="en-US" sz="1850" b="1" i="1" dirty="0">
                <a:solidFill>
                  <a:schemeClr val="accent2">
                    <a:lumMod val="75000"/>
                  </a:schemeClr>
                </a:solidFill>
                <a:cs typeface="Times New Roman" panose="02020603050405020304" pitchFamily="18" charset="0"/>
              </a:rPr>
              <a:t>If the conditions are not satisfied, the pixel remains unchanged: g(</a:t>
            </a:r>
            <a:r>
              <a:rPr lang="en-US" sz="1850" b="1" i="1" dirty="0" err="1">
                <a:solidFill>
                  <a:schemeClr val="accent2">
                    <a:lumMod val="75000"/>
                  </a:schemeClr>
                </a:solidFill>
                <a:cs typeface="Times New Roman" panose="02020603050405020304" pitchFamily="18" charset="0"/>
              </a:rPr>
              <a:t>x,y</a:t>
            </a:r>
            <a:r>
              <a:rPr lang="en-US" sz="1850" b="1" i="1" dirty="0">
                <a:solidFill>
                  <a:schemeClr val="accent2">
                    <a:lumMod val="75000"/>
                  </a:schemeClr>
                </a:solidFill>
                <a:cs typeface="Times New Roman" panose="02020603050405020304" pitchFamily="18" charset="0"/>
              </a:rPr>
              <a:t>)=f(</a:t>
            </a:r>
            <a:r>
              <a:rPr lang="en-US" sz="1850" b="1" i="1" dirty="0" err="1">
                <a:solidFill>
                  <a:schemeClr val="accent2">
                    <a:lumMod val="75000"/>
                  </a:schemeClr>
                </a:solidFill>
                <a:cs typeface="Times New Roman" panose="02020603050405020304" pitchFamily="18" charset="0"/>
              </a:rPr>
              <a:t>x,y</a:t>
            </a:r>
            <a:r>
              <a:rPr lang="en-US" sz="1850" b="1" i="1" dirty="0">
                <a:solidFill>
                  <a:schemeClr val="accent2">
                    <a:lumMod val="75000"/>
                  </a:schemeClr>
                </a:solidFill>
                <a:cs typeface="Times New Roman" panose="02020603050405020304" pitchFamily="18" charset="0"/>
              </a:rPr>
              <a:t>) </a:t>
            </a:r>
          </a:p>
        </p:txBody>
      </p:sp>
    </p:spTree>
    <p:extLst>
      <p:ext uri="{BB962C8B-B14F-4D97-AF65-F5344CB8AC3E}">
        <p14:creationId xmlns:p14="http://schemas.microsoft.com/office/powerpoint/2010/main" val="22639143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14729"/>
            <a:ext cx="8842342" cy="1088634"/>
          </a:xfrm>
          <a:solidFill>
            <a:srgbClr val="00B050"/>
          </a:solidFill>
          <a:ln w="28575">
            <a:solidFill>
              <a:schemeClr val="tx1"/>
            </a:solidFill>
          </a:ln>
        </p:spPr>
        <p:txBody>
          <a:bodyPr>
            <a:noAutofit/>
          </a:bodyPr>
          <a:lstStyle/>
          <a:p>
            <a:r>
              <a:rPr lang="en-US" sz="3200" dirty="0">
                <a:latin typeface="Trebuchet MS" panose="020B0603020202020204" pitchFamily="34" charset="0"/>
                <a:ea typeface="+mn-ea"/>
                <a:cs typeface="Times New Roman" panose="02020603050405020304" pitchFamily="18" charset="0"/>
              </a:rPr>
              <a:t>Implementation of</a:t>
            </a:r>
            <a:br>
              <a:rPr lang="en-US" sz="3200" dirty="0">
                <a:latin typeface="Trebuchet MS" panose="020B0603020202020204" pitchFamily="34" charset="0"/>
                <a:ea typeface="+mn-ea"/>
                <a:cs typeface="Times New Roman" panose="02020603050405020304" pitchFamily="18" charset="0"/>
              </a:rPr>
            </a:br>
            <a:r>
              <a:rPr lang="en-US" sz="3200" dirty="0">
                <a:latin typeface="Trebuchet MS" panose="020B0603020202020204" pitchFamily="34" charset="0"/>
                <a:ea typeface="+mn-ea"/>
                <a:cs typeface="Times New Roman" panose="02020603050405020304" pitchFamily="18" charset="0"/>
              </a:rPr>
              <a:t>Local enhancement using histogram statistics</a:t>
            </a:r>
            <a:endParaRPr sz="3200" dirty="0">
              <a:latin typeface="Trebuchet MS" panose="020B0603020202020204" pitchFamily="34" charset="0"/>
              <a:ea typeface="+mn-ea"/>
              <a:cs typeface="Times New Roman" panose="02020603050405020304" pitchFamily="18" charset="0"/>
            </a:endParaRPr>
          </a:p>
        </p:txBody>
      </p:sp>
      <p:sp>
        <p:nvSpPr>
          <p:cNvPr id="9" name="TextBox 8">
            <a:extLst>
              <a:ext uri="{FF2B5EF4-FFF2-40B4-BE49-F238E27FC236}">
                <a16:creationId xmlns:a16="http://schemas.microsoft.com/office/drawing/2014/main" id="{A51ABE86-9106-1409-5F2A-B0B52154EDCC}"/>
              </a:ext>
            </a:extLst>
          </p:cNvPr>
          <p:cNvSpPr txBox="1"/>
          <p:nvPr/>
        </p:nvSpPr>
        <p:spPr>
          <a:xfrm>
            <a:off x="0" y="1532906"/>
            <a:ext cx="6678891" cy="646331"/>
          </a:xfrm>
          <a:prstGeom prst="rect">
            <a:avLst/>
          </a:prstGeom>
          <a:noFill/>
        </p:spPr>
        <p:txBody>
          <a:bodyPr wrap="square">
            <a:spAutoFit/>
          </a:bodyPr>
          <a:lstStyle/>
          <a:p>
            <a:br>
              <a:rPr lang="en-US" dirty="0"/>
            </a:b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CEBC160-B093-7F50-2C10-DB9C6648B522}"/>
                  </a:ext>
                </a:extLst>
              </p:cNvPr>
              <p:cNvSpPr txBox="1"/>
              <p:nvPr/>
            </p:nvSpPr>
            <p:spPr>
              <a:xfrm>
                <a:off x="113122" y="1300966"/>
                <a:ext cx="6329680" cy="646331"/>
              </a:xfrm>
              <a:prstGeom prst="rect">
                <a:avLst/>
              </a:prstGeom>
              <a:noFill/>
            </p:spPr>
            <p:txBody>
              <a:bodyPr wrap="square">
                <a:spAutoFit/>
              </a:bodyPr>
              <a:lstStyle>
                <a:defPPr>
                  <a:defRPr lang="en-US"/>
                </a:defPPr>
                <a:lvl1pPr>
                  <a:defRPr>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defRPr>
                </a:lvl1pPr>
              </a:lstStyle>
              <a:p>
                <a:r>
                  <a:rPr lang="en-US" dirty="0"/>
                  <a:t>1.Compute the global mean </a:t>
                </a:r>
                <a14:m>
                  <m:oMath xmlns:m="http://schemas.openxmlformats.org/officeDocument/2006/math">
                    <m:sSub>
                      <m:sSubPr>
                        <m:ctrlPr>
                          <a:rPr lang="en-US"/>
                        </m:ctrlPr>
                      </m:sSubPr>
                      <m:e>
                        <m:r>
                          <a:rPr lang="en-US"/>
                          <m:t>𝑚</m:t>
                        </m:r>
                      </m:e>
                      <m:sub>
                        <m:r>
                          <a:rPr lang="en-US"/>
                          <m:t>𝐺</m:t>
                        </m:r>
                      </m:sub>
                    </m:sSub>
                  </m:oMath>
                </a14:m>
                <a:r>
                  <a:rPr lang="en-US" dirty="0"/>
                  <a:t>​ and global standard deviation  </a:t>
                </a:r>
                <a14:m>
                  <m:oMath xmlns:m="http://schemas.openxmlformats.org/officeDocument/2006/math">
                    <m:sSub>
                      <m:sSubPr>
                        <m:ctrlPr>
                          <a:rPr lang="en-US"/>
                        </m:ctrlPr>
                      </m:sSubPr>
                      <m:e>
                        <m:r>
                          <a:rPr lang="en-US"/>
                          <m:t>𝜎</m:t>
                        </m:r>
                      </m:e>
                      <m:sub>
                        <m:r>
                          <a:rPr lang="en-US"/>
                          <m:t>𝐺</m:t>
                        </m:r>
                      </m:sub>
                    </m:sSub>
                  </m:oMath>
                </a14:m>
                <a:r>
                  <a:rPr lang="en-US" dirty="0"/>
                  <a:t>of the image </a:t>
                </a:r>
                <a:r>
                  <a:rPr lang="en-US" i="1" dirty="0"/>
                  <a:t>f(</a:t>
                </a:r>
                <a:r>
                  <a:rPr lang="en-US" i="1" dirty="0" err="1"/>
                  <a:t>x,y</a:t>
                </a:r>
                <a:r>
                  <a:rPr lang="en-US" i="1" dirty="0"/>
                  <a:t>)</a:t>
                </a:r>
                <a:r>
                  <a:rPr lang="en-US" dirty="0"/>
                  <a:t>.</a:t>
                </a:r>
              </a:p>
            </p:txBody>
          </p:sp>
        </mc:Choice>
        <mc:Fallback>
          <p:sp>
            <p:nvSpPr>
              <p:cNvPr id="5" name="TextBox 4">
                <a:extLst>
                  <a:ext uri="{FF2B5EF4-FFF2-40B4-BE49-F238E27FC236}">
                    <a16:creationId xmlns:a16="http://schemas.microsoft.com/office/drawing/2014/main" id="{FCEBC160-B093-7F50-2C10-DB9C6648B522}"/>
                  </a:ext>
                </a:extLst>
              </p:cNvPr>
              <p:cNvSpPr txBox="1">
                <a:spLocks noRot="1" noChangeAspect="1" noMove="1" noResize="1" noEditPoints="1" noAdjustHandles="1" noChangeArrowheads="1" noChangeShapeType="1" noTextEdit="1"/>
              </p:cNvSpPr>
              <p:nvPr/>
            </p:nvSpPr>
            <p:spPr>
              <a:xfrm>
                <a:off x="113122" y="1300966"/>
                <a:ext cx="6329680" cy="646331"/>
              </a:xfrm>
              <a:prstGeom prst="rect">
                <a:avLst/>
              </a:prstGeom>
              <a:blipFill>
                <a:blip r:embed="rId2"/>
                <a:stretch>
                  <a:fillRect l="-1060" t="-6604" b="-17925"/>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0EDC281-0201-BD8B-C590-3C7002A183A5}"/>
              </a:ext>
            </a:extLst>
          </p:cNvPr>
          <p:cNvSpPr txBox="1"/>
          <p:nvPr/>
        </p:nvSpPr>
        <p:spPr>
          <a:xfrm>
            <a:off x="213360" y="5696635"/>
            <a:ext cx="4572000" cy="369332"/>
          </a:xfrm>
          <a:prstGeom prst="rect">
            <a:avLst/>
          </a:prstGeom>
          <a:noFill/>
        </p:spPr>
        <p:txBody>
          <a:bodyPr wrap="square">
            <a:spAutoFit/>
          </a:bodyPr>
          <a:lstStyle>
            <a:defPPr>
              <a:defRPr lang="en-US"/>
            </a:defPPr>
            <a:lvl1pPr>
              <a:defRPr>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defRPr>
            </a:lvl1pPr>
          </a:lstStyle>
          <a:p>
            <a:r>
              <a:rPr lang="en-US" dirty="0"/>
              <a:t>3. Construct the enhanced image </a:t>
            </a:r>
            <a:r>
              <a:rPr lang="en-US" i="1" dirty="0"/>
              <a:t>g(</a:t>
            </a:r>
            <a:r>
              <a:rPr lang="en-US" i="1" dirty="0" err="1"/>
              <a:t>x,y</a:t>
            </a:r>
            <a:r>
              <a:rPr lang="en-US" i="1" dirty="0"/>
              <a:t>)</a:t>
            </a:r>
            <a:r>
              <a:rPr lang="en-US" dirty="0"/>
              <a:t>.</a:t>
            </a:r>
          </a:p>
        </p:txBody>
      </p:sp>
      <p:sp>
        <p:nvSpPr>
          <p:cNvPr id="28" name="TextBox 27">
            <a:extLst>
              <a:ext uri="{FF2B5EF4-FFF2-40B4-BE49-F238E27FC236}">
                <a16:creationId xmlns:a16="http://schemas.microsoft.com/office/drawing/2014/main" id="{BDD335A1-AC57-6196-7285-C38592826838}"/>
              </a:ext>
            </a:extLst>
          </p:cNvPr>
          <p:cNvSpPr txBox="1"/>
          <p:nvPr/>
        </p:nvSpPr>
        <p:spPr>
          <a:xfrm>
            <a:off x="113122" y="2091289"/>
            <a:ext cx="4572000" cy="369332"/>
          </a:xfrm>
          <a:prstGeom prst="rect">
            <a:avLst/>
          </a:prstGeom>
          <a:noFill/>
        </p:spPr>
        <p:txBody>
          <a:bodyPr wrap="square">
            <a:spAutoFit/>
          </a:bodyPr>
          <a:lstStyle/>
          <a:p>
            <a:r>
              <a:rPr lang="es-E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2.For </a:t>
            </a:r>
            <a:r>
              <a:rPr lang="es-E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each</a:t>
            </a:r>
            <a:r>
              <a:rPr lang="es-E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pixel (</a:t>
            </a:r>
            <a:r>
              <a:rPr lang="es-E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x,y</a:t>
            </a:r>
            <a:r>
              <a:rPr lang="es-E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s-E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of</a:t>
            </a:r>
            <a:r>
              <a:rPr lang="es-E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s-E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Image</a:t>
            </a:r>
            <a:r>
              <a:rPr lang="es-E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i="1" dirty="0"/>
              <a:t>f(</a:t>
            </a:r>
            <a:r>
              <a:rPr lang="en-US" i="1" dirty="0" err="1"/>
              <a:t>x,y</a:t>
            </a:r>
            <a:r>
              <a:rPr lang="en-US" i="1" dirty="0"/>
              <a:t>)</a:t>
            </a:r>
            <a:r>
              <a:rPr lang="es-E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endPar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484875C-58F6-8313-6B00-4FCF9F9E9E0C}"/>
                  </a:ext>
                </a:extLst>
              </p:cNvPr>
              <p:cNvSpPr txBox="1"/>
              <p:nvPr/>
            </p:nvSpPr>
            <p:spPr>
              <a:xfrm>
                <a:off x="457200" y="2520508"/>
                <a:ext cx="4572000" cy="1029384"/>
              </a:xfrm>
              <a:prstGeom prst="rect">
                <a:avLst/>
              </a:prstGeom>
              <a:noFill/>
            </p:spPr>
            <p:txBody>
              <a:bodyPr wrap="square">
                <a:spAutoFit/>
              </a:bodyPr>
              <a:lstStyle/>
              <a:p>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2.1 Compute the local mean, </a:t>
                </a:r>
                <a14:m>
                  <m:oMath xmlns:m="http://schemas.openxmlformats.org/officeDocument/2006/math">
                    <m:sSub>
                      <m:sSubPr>
                        <m:ctrlPr>
                          <a:rPr lang="en-US" smtClean="0">
                            <a:ln w="0"/>
                            <a:effectLst>
                              <a:outerShdw blurRad="38100" dist="19050" dir="2700000" algn="tl" rotWithShape="0">
                                <a:schemeClr val="dk1">
                                  <a:alpha val="40000"/>
                                </a:schemeClr>
                              </a:outerShdw>
                            </a:effectLst>
                            <a:latin typeface="Cambria Math" panose="02040503050406030204" pitchFamily="18" charset="0"/>
                          </a:rPr>
                        </m:ctrlPr>
                      </m:sSubPr>
                      <m:e>
                        <m:r>
                          <a:rPr lang="en-US" i="1" smtClean="0">
                            <a:ln w="0"/>
                            <a:effectLst>
                              <a:outerShdw blurRad="38100" dist="19050" dir="2700000" algn="tl" rotWithShape="0">
                                <a:schemeClr val="dk1">
                                  <a:alpha val="40000"/>
                                </a:schemeClr>
                              </a:outerShdw>
                            </a:effectLst>
                            <a:latin typeface="Cambria Math" panose="02040503050406030204" pitchFamily="18" charset="0"/>
                          </a:rPr>
                          <m:t>𝑚</m:t>
                        </m:r>
                      </m:e>
                      <m:sub>
                        <m:sSub>
                          <m:sSubPr>
                            <m:ctrlPr>
                              <a:rPr lang="en-US" i="1" smtClean="0">
                                <a:ln w="0"/>
                                <a:effectLst>
                                  <a:outerShdw blurRad="38100" dist="19050" dir="2700000" algn="tl" rotWithShape="0">
                                    <a:schemeClr val="dk1">
                                      <a:alpha val="40000"/>
                                    </a:schemeClr>
                                  </a:outerShdw>
                                </a:effectLst>
                                <a:latin typeface="Cambria Math" panose="02040503050406030204" pitchFamily="18" charset="0"/>
                              </a:rPr>
                            </m:ctrlPr>
                          </m:sSubPr>
                          <m:e>
                            <m:r>
                              <a:rPr lang="en-US" i="1" smtClean="0">
                                <a:ln w="0"/>
                                <a:effectLst>
                                  <a:outerShdw blurRad="38100" dist="19050" dir="2700000" algn="tl" rotWithShape="0">
                                    <a:schemeClr val="dk1">
                                      <a:alpha val="40000"/>
                                    </a:schemeClr>
                                  </a:outerShdw>
                                </a:effectLst>
                                <a:latin typeface="Cambria Math" panose="02040503050406030204" pitchFamily="18" charset="0"/>
                              </a:rPr>
                              <m:t>𝑠</m:t>
                            </m:r>
                          </m:e>
                          <m:sub>
                            <m:r>
                              <a:rPr lang="en-US" i="1" smtClean="0">
                                <a:ln w="0"/>
                                <a:effectLst>
                                  <a:outerShdw blurRad="38100" dist="19050" dir="2700000" algn="tl" rotWithShape="0">
                                    <a:schemeClr val="dk1">
                                      <a:alpha val="40000"/>
                                    </a:schemeClr>
                                  </a:outerShdw>
                                </a:effectLst>
                                <a:latin typeface="Cambria Math" panose="02040503050406030204" pitchFamily="18" charset="0"/>
                              </a:rPr>
                              <m:t>𝑥𝑦</m:t>
                            </m:r>
                          </m:sub>
                        </m:sSub>
                      </m:sub>
                    </m:sSub>
                  </m:oMath>
                </a14:m>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 and local standard deviation ​​ </a:t>
                </a:r>
                <a14:m>
                  <m:oMath xmlns:m="http://schemas.openxmlformats.org/officeDocument/2006/math">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a:ln w="0"/>
                            <a:effectLst>
                              <a:outerShdw blurRad="38100" dist="19050" dir="2700000" algn="tl" rotWithShape="0">
                                <a:schemeClr val="dk1">
                                  <a:alpha val="40000"/>
                                </a:schemeClr>
                              </a:outerShdw>
                            </a:effectLst>
                            <a:latin typeface="Cambria Math" panose="02040503050406030204" pitchFamily="18" charset="0"/>
                          </a:rPr>
                          <m:t>𝜎</m:t>
                        </m:r>
                      </m:e>
                      <m:sub>
                        <m:sSub>
                          <m:sSubPr>
                            <m:ctrlPr>
                              <a:rPr lang="en-US" i="1">
                                <a:ln w="0"/>
                                <a:effectLst>
                                  <a:outerShdw blurRad="38100" dist="19050" dir="2700000" algn="tl" rotWithShape="0">
                                    <a:schemeClr val="dk1">
                                      <a:alpha val="40000"/>
                                    </a:schemeClr>
                                  </a:outerShdw>
                                </a:effectLst>
                                <a:latin typeface="Cambria Math" panose="02040503050406030204" pitchFamily="18" charset="0"/>
                              </a:rPr>
                            </m:ctrlPr>
                          </m:sSubPr>
                          <m:e>
                            <m:r>
                              <a:rPr lang="en-US" i="1">
                                <a:ln w="0"/>
                                <a:effectLst>
                                  <a:outerShdw blurRad="38100" dist="19050" dir="2700000" algn="tl" rotWithShape="0">
                                    <a:schemeClr val="dk1">
                                      <a:alpha val="40000"/>
                                    </a:schemeClr>
                                  </a:outerShdw>
                                </a:effectLst>
                                <a:latin typeface="Cambria Math" panose="02040503050406030204" pitchFamily="18" charset="0"/>
                              </a:rPr>
                              <m:t>𝑠</m:t>
                            </m:r>
                          </m:e>
                          <m:sub>
                            <m:r>
                              <a:rPr lang="en-US" i="1">
                                <a:ln w="0"/>
                                <a:effectLst>
                                  <a:outerShdw blurRad="38100" dist="19050" dir="2700000" algn="tl" rotWithShape="0">
                                    <a:schemeClr val="dk1">
                                      <a:alpha val="40000"/>
                                    </a:schemeClr>
                                  </a:outerShdw>
                                </a:effectLst>
                                <a:latin typeface="Cambria Math" panose="02040503050406030204" pitchFamily="18" charset="0"/>
                              </a:rPr>
                              <m:t>𝑥𝑦</m:t>
                            </m:r>
                          </m:sub>
                        </m:sSub>
                      </m:sub>
                    </m:sSub>
                    <m:r>
                      <a:rPr lang="en-US" i="1">
                        <a:ln w="0"/>
                        <a:effectLst>
                          <a:outerShdw blurRad="38100" dist="19050" dir="2700000" algn="tl" rotWithShape="0">
                            <a:schemeClr val="dk1">
                              <a:alpha val="40000"/>
                            </a:schemeClr>
                          </a:outerShdw>
                        </a:effectLst>
                        <a:latin typeface="Cambria Math" panose="02040503050406030204" pitchFamily="18" charset="0"/>
                      </a:rPr>
                      <m:t> </m:t>
                    </m:r>
                  </m:oMath>
                </a14:m>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within a neighborhood around (</a:t>
                </a:r>
                <a:r>
                  <a:rPr lang="en-US" dirty="0" err="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x,y</a:t>
                </a:r>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p:txBody>
          </p:sp>
        </mc:Choice>
        <mc:Fallback>
          <p:sp>
            <p:nvSpPr>
              <p:cNvPr id="29" name="TextBox 28">
                <a:extLst>
                  <a:ext uri="{FF2B5EF4-FFF2-40B4-BE49-F238E27FC236}">
                    <a16:creationId xmlns:a16="http://schemas.microsoft.com/office/drawing/2014/main" id="{D484875C-58F6-8313-6B00-4FCF9F9E9E0C}"/>
                  </a:ext>
                </a:extLst>
              </p:cNvPr>
              <p:cNvSpPr txBox="1">
                <a:spLocks noRot="1" noChangeAspect="1" noMove="1" noResize="1" noEditPoints="1" noAdjustHandles="1" noChangeArrowheads="1" noChangeShapeType="1" noTextEdit="1"/>
              </p:cNvSpPr>
              <p:nvPr/>
            </p:nvSpPr>
            <p:spPr>
              <a:xfrm>
                <a:off x="457200" y="2520508"/>
                <a:ext cx="4572000" cy="1029384"/>
              </a:xfrm>
              <a:prstGeom prst="rect">
                <a:avLst/>
              </a:prstGeom>
              <a:blipFill>
                <a:blip r:embed="rId3"/>
                <a:stretch>
                  <a:fillRect l="-1333" t="-4142" r="-1067" b="-1065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DF1249C-CC3C-06CB-8DDE-7D9D8C59DACB}"/>
              </a:ext>
            </a:extLst>
          </p:cNvPr>
          <p:cNvSpPr txBox="1"/>
          <p:nvPr/>
        </p:nvSpPr>
        <p:spPr>
          <a:xfrm>
            <a:off x="457200" y="3549892"/>
            <a:ext cx="4572000" cy="646331"/>
          </a:xfrm>
          <a:prstGeom prst="rect">
            <a:avLst/>
          </a:prstGeom>
          <a:noFill/>
        </p:spPr>
        <p:txBody>
          <a:bodyPr wrap="square">
            <a:spAutoFit/>
          </a:bodyPr>
          <a:lstStyle/>
          <a:p>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2.2 Check if the pixel satisfies the darkness and low-contrast criteria.</a:t>
            </a:r>
          </a:p>
        </p:txBody>
      </p:sp>
      <p:sp>
        <p:nvSpPr>
          <p:cNvPr id="31" name="TextBox 30">
            <a:extLst>
              <a:ext uri="{FF2B5EF4-FFF2-40B4-BE49-F238E27FC236}">
                <a16:creationId xmlns:a16="http://schemas.microsoft.com/office/drawing/2014/main" id="{B8E60177-A79A-D9E0-3908-36838CA6844C}"/>
              </a:ext>
            </a:extLst>
          </p:cNvPr>
          <p:cNvSpPr txBox="1"/>
          <p:nvPr/>
        </p:nvSpPr>
        <p:spPr>
          <a:xfrm>
            <a:off x="457200" y="4259082"/>
            <a:ext cx="4572000" cy="646331"/>
          </a:xfrm>
          <a:prstGeom prst="rect">
            <a:avLst/>
          </a:prstGeom>
          <a:noFill/>
        </p:spPr>
        <p:txBody>
          <a:bodyPr wrap="square">
            <a:spAutoFit/>
          </a:bodyPr>
          <a:lstStyle/>
          <a:p>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2.3 If both criteria are met, enhance the pixel intensity using C.</a:t>
            </a:r>
          </a:p>
        </p:txBody>
      </p:sp>
      <p:sp>
        <p:nvSpPr>
          <p:cNvPr id="32" name="TextBox 31">
            <a:extLst>
              <a:ext uri="{FF2B5EF4-FFF2-40B4-BE49-F238E27FC236}">
                <a16:creationId xmlns:a16="http://schemas.microsoft.com/office/drawing/2014/main" id="{6854D555-FF09-1036-F12B-5B69B6940AA3}"/>
              </a:ext>
            </a:extLst>
          </p:cNvPr>
          <p:cNvSpPr txBox="1"/>
          <p:nvPr/>
        </p:nvSpPr>
        <p:spPr>
          <a:xfrm>
            <a:off x="416560" y="4893543"/>
            <a:ext cx="4572000" cy="646331"/>
          </a:xfrm>
          <a:prstGeom prst="rect">
            <a:avLst/>
          </a:prstGeom>
          <a:noFill/>
        </p:spPr>
        <p:txBody>
          <a:bodyPr wrap="square">
            <a:spAutoFit/>
          </a:bodyPr>
          <a:lstStyle/>
          <a:p>
            <a:r>
              <a:rPr lang="en-US"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2.4 Otherwise, leave the pixel intensity unchanged.</a:t>
            </a:r>
          </a:p>
        </p:txBody>
      </p:sp>
      <p:pic>
        <p:nvPicPr>
          <p:cNvPr id="33" name="Picture 32">
            <a:extLst>
              <a:ext uri="{FF2B5EF4-FFF2-40B4-BE49-F238E27FC236}">
                <a16:creationId xmlns:a16="http://schemas.microsoft.com/office/drawing/2014/main" id="{CC229CD9-3970-6D55-B913-06F68745CBDB}"/>
              </a:ext>
            </a:extLst>
          </p:cNvPr>
          <p:cNvPicPr>
            <a:picLocks noChangeAspect="1"/>
          </p:cNvPicPr>
          <p:nvPr/>
        </p:nvPicPr>
        <p:blipFill>
          <a:blip r:embed="rId4"/>
          <a:stretch>
            <a:fillRect/>
          </a:stretch>
        </p:blipFill>
        <p:spPr>
          <a:xfrm>
            <a:off x="416560" y="6112221"/>
            <a:ext cx="8232700" cy="646331"/>
          </a:xfrm>
          <a:prstGeom prst="rect">
            <a:avLst/>
          </a:prstGeom>
        </p:spPr>
      </p:pic>
    </p:spTree>
    <p:extLst>
      <p:ext uri="{BB962C8B-B14F-4D97-AF65-F5344CB8AC3E}">
        <p14:creationId xmlns:p14="http://schemas.microsoft.com/office/powerpoint/2010/main" val="307152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547165"/>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When to Use Which</a:t>
            </a:r>
            <a:endParaRPr sz="4000" dirty="0">
              <a:latin typeface="Trebuchet MS" panose="020B0603020202020204" pitchFamily="34" charset="0"/>
              <a:ea typeface="+mn-ea"/>
              <a:cs typeface="Times New Roman" panose="02020603050405020304" pitchFamily="18" charset="0"/>
            </a:endParaRPr>
          </a:p>
        </p:txBody>
      </p:sp>
      <p:graphicFrame>
        <p:nvGraphicFramePr>
          <p:cNvPr id="3" name="Table 2">
            <a:extLst>
              <a:ext uri="{FF2B5EF4-FFF2-40B4-BE49-F238E27FC236}">
                <a16:creationId xmlns:a16="http://schemas.microsoft.com/office/drawing/2014/main" id="{9118A80F-FD06-9AB9-AB46-0C9508A7F6DD}"/>
              </a:ext>
            </a:extLst>
          </p:cNvPr>
          <p:cNvGraphicFramePr>
            <a:graphicFrameLocks noGrp="1"/>
          </p:cNvGraphicFramePr>
          <p:nvPr>
            <p:extLst>
              <p:ext uri="{D42A27DB-BD31-4B8C-83A1-F6EECF244321}">
                <p14:modId xmlns:p14="http://schemas.microsoft.com/office/powerpoint/2010/main" val="3266215716"/>
              </p:ext>
            </p:extLst>
          </p:nvPr>
        </p:nvGraphicFramePr>
        <p:xfrm>
          <a:off x="280418" y="992268"/>
          <a:ext cx="8758694" cy="5520794"/>
        </p:xfrm>
        <a:graphic>
          <a:graphicData uri="http://schemas.openxmlformats.org/drawingml/2006/table">
            <a:tbl>
              <a:tblPr firstRow="1" firstCol="1" bandRow="1">
                <a:tableStyleId>{21E4AEA4-8DFA-4A89-87EB-49C32662AFE0}</a:tableStyleId>
              </a:tblPr>
              <a:tblGrid>
                <a:gridCol w="2974693">
                  <a:extLst>
                    <a:ext uri="{9D8B030D-6E8A-4147-A177-3AD203B41FA5}">
                      <a16:colId xmlns:a16="http://schemas.microsoft.com/office/drawing/2014/main" val="614974118"/>
                    </a:ext>
                  </a:extLst>
                </a:gridCol>
                <a:gridCol w="5784001">
                  <a:extLst>
                    <a:ext uri="{9D8B030D-6E8A-4147-A177-3AD203B41FA5}">
                      <a16:colId xmlns:a16="http://schemas.microsoft.com/office/drawing/2014/main" val="134477587"/>
                    </a:ext>
                  </a:extLst>
                </a:gridCol>
              </a:tblGrid>
              <a:tr h="275326">
                <a:tc>
                  <a:txBody>
                    <a:bodyPr/>
                    <a:lstStyle/>
                    <a:p>
                      <a:pPr marL="0" marR="0" algn="ctr">
                        <a:lnSpc>
                          <a:spcPct val="115000"/>
                        </a:lnSpc>
                        <a:spcBef>
                          <a:spcPts val="0"/>
                        </a:spcBef>
                        <a:spcAft>
                          <a:spcPts val="0"/>
                        </a:spcAft>
                      </a:pPr>
                      <a:r>
                        <a:rPr lang="en-US" sz="2000">
                          <a:effectLst/>
                          <a:latin typeface="Times New Roman" panose="02020603050405020304" pitchFamily="18" charset="0"/>
                          <a:cs typeface="Times New Roman" panose="02020603050405020304" pitchFamily="18" charset="0"/>
                        </a:rPr>
                        <a:t>Processing Method</a:t>
                      </a:r>
                      <a:endParaRPr lang="en-US" sz="20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When to Use</a:t>
                      </a:r>
                      <a:endParaRPr lang="en-US" sz="20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00784480"/>
                  </a:ext>
                </a:extLst>
              </a:tr>
              <a:tr h="574631">
                <a:tc>
                  <a:txBody>
                    <a:bodyPr/>
                    <a:lstStyle/>
                    <a:p>
                      <a:pPr marL="0" marR="0">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Negative Transformation</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To invert pixel values, useful for analyzing images like X-rays or negatives.</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46625348"/>
                  </a:ext>
                </a:extLst>
              </a:tr>
              <a:tr h="574631">
                <a:tc>
                  <a:txBody>
                    <a:bodyPr/>
                    <a:lstStyle/>
                    <a:p>
                      <a:pPr marL="0" marR="0">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Log Transformation</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To enhance dark areas and reduce brightness in very bright regions.</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577914848"/>
                  </a:ext>
                </a:extLst>
              </a:tr>
              <a:tr h="723363">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Gamma Correction</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To adjust overall brightness or contrast, useful for correcting underexposed or overexposed images.</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75997960"/>
                  </a:ext>
                </a:extLst>
              </a:tr>
              <a:tr h="574631">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Contrast Stretching</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To improve the overall contrast of an image with low contrast.</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508334207"/>
                  </a:ext>
                </a:extLst>
              </a:tr>
              <a:tr h="574631">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Histogram Equalization</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To enhance the global contrast, especially in images with uneven brightness distribution.</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243316399"/>
                  </a:ext>
                </a:extLst>
              </a:tr>
              <a:tr h="723363">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Bit Plane Slicing</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To analyze individual bits of pixel values, useful in image compression or watermarking.</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846900540"/>
                  </a:ext>
                </a:extLst>
              </a:tr>
              <a:tr h="574631">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Global Thresholding</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To separate objects from the background when the intensity difference is clear.</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65668630"/>
                  </a:ext>
                </a:extLst>
              </a:tr>
              <a:tr h="723363">
                <a:tc>
                  <a:txBody>
                    <a:bodyPr/>
                    <a:lstStyle/>
                    <a:p>
                      <a:pPr marL="0" marR="0">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Adaptive Thresholding</a:t>
                      </a:r>
                      <a:endParaRPr lang="en-US" sz="18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To separate objects from the background when lighting conditions vary across the image.</a:t>
                      </a:r>
                      <a:endParaRPr lang="en-US" sz="18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799303484"/>
                  </a:ext>
                </a:extLst>
              </a:tr>
            </a:tbl>
          </a:graphicData>
        </a:graphic>
      </p:graphicFrame>
    </p:spTree>
    <p:extLst>
      <p:ext uri="{BB962C8B-B14F-4D97-AF65-F5344CB8AC3E}">
        <p14:creationId xmlns:p14="http://schemas.microsoft.com/office/powerpoint/2010/main" val="2033790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122" y="274638"/>
            <a:ext cx="8842342" cy="1143000"/>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5" name="TextBox 4">
            <a:extLst>
              <a:ext uri="{FF2B5EF4-FFF2-40B4-BE49-F238E27FC236}">
                <a16:creationId xmlns:a16="http://schemas.microsoft.com/office/drawing/2014/main" id="{7BC44D07-0CD6-F683-77A1-DEBA607F4679}"/>
              </a:ext>
            </a:extLst>
          </p:cNvPr>
          <p:cNvSpPr txBox="1"/>
          <p:nvPr/>
        </p:nvSpPr>
        <p:spPr>
          <a:xfrm>
            <a:off x="197963" y="5454804"/>
            <a:ext cx="8757501" cy="1200329"/>
          </a:xfrm>
          <a:prstGeom prst="rect">
            <a:avLst/>
          </a:prstGeom>
          <a:noFill/>
          <a:ln w="28575">
            <a:solidFill>
              <a:schemeClr val="tx1"/>
            </a:solidFill>
          </a:ln>
        </p:spPr>
        <p:txBody>
          <a:bodyPr wrap="square">
            <a:spAutoFit/>
          </a:bodyPr>
          <a:lstStyle/>
          <a:p>
            <a:pPr>
              <a:buFont typeface="Arial" panose="020B0604020202020204" pitchFamily="34" charset="0"/>
              <a:buChar char="•"/>
            </a:pPr>
            <a:r>
              <a:rPr lang="en-US" sz="2400" dirty="0">
                <a:solidFill>
                  <a:schemeClr val="accent6">
                    <a:lumMod val="75000"/>
                  </a:schemeClr>
                </a:solidFill>
                <a:latin typeface="Times New Roman" panose="02020603050405020304" pitchFamily="18" charset="0"/>
                <a:cs typeface="Times New Roman" panose="02020603050405020304" pitchFamily="18" charset="0"/>
              </a:rPr>
              <a:t>Enhancement: </a:t>
            </a:r>
            <a:r>
              <a:rPr lang="en-US" sz="2400" dirty="0">
                <a:latin typeface="Times New Roman" panose="02020603050405020304" pitchFamily="18" charset="0"/>
                <a:cs typeface="Times New Roman" panose="02020603050405020304" pitchFamily="18" charset="0"/>
              </a:rPr>
              <a:t>Improving images for human interpretation.</a:t>
            </a:r>
          </a:p>
          <a:p>
            <a:pPr>
              <a:buFont typeface="Arial" panose="020B0604020202020204" pitchFamily="34" charset="0"/>
              <a:buChar char="•"/>
            </a:pPr>
            <a:r>
              <a:rPr lang="en-US" sz="2400" dirty="0">
                <a:solidFill>
                  <a:schemeClr val="accent6">
                    <a:lumMod val="75000"/>
                  </a:schemeClr>
                </a:solidFill>
                <a:latin typeface="Times New Roman" panose="02020603050405020304" pitchFamily="18" charset="0"/>
                <a:cs typeface="Times New Roman" panose="02020603050405020304" pitchFamily="18" charset="0"/>
              </a:rPr>
              <a:t>Analysis: </a:t>
            </a:r>
            <a:r>
              <a:rPr lang="en-US" sz="2400" dirty="0">
                <a:latin typeface="Times New Roman" panose="02020603050405020304" pitchFamily="18" charset="0"/>
                <a:cs typeface="Times New Roman" panose="02020603050405020304" pitchFamily="18" charset="0"/>
              </a:rPr>
              <a:t>Processing images for tasks like storage, transmission, and information extraction.</a:t>
            </a:r>
          </a:p>
        </p:txBody>
      </p:sp>
      <p:grpSp>
        <p:nvGrpSpPr>
          <p:cNvPr id="11" name="Group 10">
            <a:extLst>
              <a:ext uri="{FF2B5EF4-FFF2-40B4-BE49-F238E27FC236}">
                <a16:creationId xmlns:a16="http://schemas.microsoft.com/office/drawing/2014/main" id="{108603A0-48DC-5158-A9FB-874EDC80C799}"/>
              </a:ext>
            </a:extLst>
          </p:cNvPr>
          <p:cNvGrpSpPr/>
          <p:nvPr/>
        </p:nvGrpSpPr>
        <p:grpSpPr>
          <a:xfrm>
            <a:off x="2063992" y="4562132"/>
            <a:ext cx="5298820" cy="824847"/>
            <a:chOff x="1045420" y="4224779"/>
            <a:chExt cx="5298820" cy="824847"/>
          </a:xfrm>
        </p:grpSpPr>
        <p:pic>
          <p:nvPicPr>
            <p:cNvPr id="8" name="Picture 7">
              <a:extLst>
                <a:ext uri="{FF2B5EF4-FFF2-40B4-BE49-F238E27FC236}">
                  <a16:creationId xmlns:a16="http://schemas.microsoft.com/office/drawing/2014/main" id="{147BB1F5-584E-21C1-5A32-791980188783}"/>
                </a:ext>
              </a:extLst>
            </p:cNvPr>
            <p:cNvPicPr>
              <a:picLocks noChangeAspect="1"/>
            </p:cNvPicPr>
            <p:nvPr/>
          </p:nvPicPr>
          <p:blipFill>
            <a:blip r:embed="rId2"/>
            <a:stretch>
              <a:fillRect/>
            </a:stretch>
          </p:blipFill>
          <p:spPr>
            <a:xfrm>
              <a:off x="1045420" y="4224779"/>
              <a:ext cx="1273575" cy="824847"/>
            </a:xfrm>
            <a:prstGeom prst="rect">
              <a:avLst/>
            </a:prstGeom>
          </p:spPr>
        </p:pic>
        <p:sp>
          <p:nvSpPr>
            <p:cNvPr id="10" name="TextBox 9">
              <a:extLst>
                <a:ext uri="{FF2B5EF4-FFF2-40B4-BE49-F238E27FC236}">
                  <a16:creationId xmlns:a16="http://schemas.microsoft.com/office/drawing/2014/main" id="{BFDFE41D-BA7C-2C52-249F-DC80AED65169}"/>
                </a:ext>
              </a:extLst>
            </p:cNvPr>
            <p:cNvSpPr txBox="1"/>
            <p:nvPr/>
          </p:nvSpPr>
          <p:spPr>
            <a:xfrm>
              <a:off x="2318995" y="4409505"/>
              <a:ext cx="4025245" cy="523220"/>
            </a:xfrm>
            <a:prstGeom prst="rect">
              <a:avLst/>
            </a:prstGeom>
            <a:noFill/>
          </p:spPr>
          <p:txBody>
            <a:bodyPr wrap="square">
              <a:spAutoFit/>
            </a:bodyPr>
            <a:lstStyle/>
            <a:p>
              <a:r>
                <a:rPr lang="en-US" sz="2800" dirty="0">
                  <a:latin typeface="Trebuchet MS" panose="020B0603020202020204" pitchFamily="34" charset="0"/>
                  <a:cs typeface="Times New Roman" panose="02020603050405020304" pitchFamily="18" charset="0"/>
                </a:rPr>
                <a:t>Key Application Areas:</a:t>
              </a:r>
            </a:p>
          </p:txBody>
        </p:sp>
      </p:grpSp>
    </p:spTree>
    <p:extLst>
      <p:ext uri="{BB962C8B-B14F-4D97-AF65-F5344CB8AC3E}">
        <p14:creationId xmlns:p14="http://schemas.microsoft.com/office/powerpoint/2010/main" val="178671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81" y="0"/>
            <a:ext cx="8842342" cy="692202"/>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13" name="TextBox 12">
            <a:extLst>
              <a:ext uri="{FF2B5EF4-FFF2-40B4-BE49-F238E27FC236}">
                <a16:creationId xmlns:a16="http://schemas.microsoft.com/office/drawing/2014/main" id="{DBD96105-98CA-E786-3A31-8685046C54FF}"/>
              </a:ext>
            </a:extLst>
          </p:cNvPr>
          <p:cNvSpPr txBox="1"/>
          <p:nvPr/>
        </p:nvSpPr>
        <p:spPr>
          <a:xfrm>
            <a:off x="579120" y="741961"/>
            <a:ext cx="8842342" cy="830997"/>
          </a:xfrm>
          <a:prstGeom prst="rect">
            <a:avLst/>
          </a:prstGeom>
          <a:noFill/>
        </p:spPr>
        <p:txBody>
          <a:bodyPr wrap="square">
            <a:spAutoFit/>
          </a:bodyPr>
          <a:lstStyle/>
          <a:p>
            <a:r>
              <a:rPr lang="en-US" sz="2400" b="0" i="0" dirty="0">
                <a:solidFill>
                  <a:srgbClr val="242021"/>
                </a:solidFill>
                <a:effectLst/>
                <a:latin typeface="TimesTen-Roman"/>
              </a:rPr>
              <a:t>There are no </a:t>
            </a:r>
            <a:r>
              <a:rPr lang="en-US" sz="2400" b="1" i="0" dirty="0">
                <a:solidFill>
                  <a:srgbClr val="242021"/>
                </a:solidFill>
                <a:effectLst/>
                <a:latin typeface="TimesTen-Roman"/>
              </a:rPr>
              <a:t>clear-cut</a:t>
            </a:r>
            <a:r>
              <a:rPr lang="en-US" sz="2400" b="0" i="0" dirty="0">
                <a:solidFill>
                  <a:srgbClr val="242021"/>
                </a:solidFill>
                <a:effectLst/>
                <a:latin typeface="TimesTen-Roman"/>
              </a:rPr>
              <a:t> boundaries in the continuum from image processing at one end to computer vision at the other.</a:t>
            </a:r>
            <a:endParaRPr lang="en-US" sz="2400" dirty="0"/>
          </a:p>
        </p:txBody>
      </p:sp>
      <p:pic>
        <p:nvPicPr>
          <p:cNvPr id="4098" name="Picture 2" descr="Brick wall icon">
            <a:extLst>
              <a:ext uri="{FF2B5EF4-FFF2-40B4-BE49-F238E27FC236}">
                <a16:creationId xmlns:a16="http://schemas.microsoft.com/office/drawing/2014/main" id="{709E3807-648C-823E-7D98-70180E7FD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043" y="1468576"/>
            <a:ext cx="2129979" cy="103102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1298425-237A-17F4-6834-798193B4ED66}"/>
              </a:ext>
            </a:extLst>
          </p:cNvPr>
          <p:cNvSpPr txBox="1"/>
          <p:nvPr/>
        </p:nvSpPr>
        <p:spPr>
          <a:xfrm>
            <a:off x="1228450" y="1722610"/>
            <a:ext cx="1937209" cy="369332"/>
          </a:xfrm>
          <a:prstGeom prst="rect">
            <a:avLst/>
          </a:prstGeom>
          <a:noFill/>
        </p:spPr>
        <p:txBody>
          <a:bodyPr wrap="square">
            <a:spAutoFit/>
          </a:bodyPr>
          <a:lstStyle/>
          <a:p>
            <a:r>
              <a:rPr lang="en-US" sz="1800" b="1" i="0" dirty="0">
                <a:solidFill>
                  <a:srgbClr val="242021"/>
                </a:solidFill>
                <a:effectLst/>
                <a:latin typeface="TimesTen-Roman"/>
              </a:rPr>
              <a:t>image processing </a:t>
            </a:r>
            <a:endParaRPr lang="en-US" b="1" dirty="0"/>
          </a:p>
        </p:txBody>
      </p:sp>
      <p:sp>
        <p:nvSpPr>
          <p:cNvPr id="17" name="TextBox 16">
            <a:extLst>
              <a:ext uri="{FF2B5EF4-FFF2-40B4-BE49-F238E27FC236}">
                <a16:creationId xmlns:a16="http://schemas.microsoft.com/office/drawing/2014/main" id="{4444A8A1-183D-7F7B-5DF6-CCF8C1B6104B}"/>
              </a:ext>
            </a:extLst>
          </p:cNvPr>
          <p:cNvSpPr txBox="1"/>
          <p:nvPr/>
        </p:nvSpPr>
        <p:spPr>
          <a:xfrm>
            <a:off x="5125905" y="1688520"/>
            <a:ext cx="1823609" cy="369332"/>
          </a:xfrm>
          <a:prstGeom prst="rect">
            <a:avLst/>
          </a:prstGeom>
          <a:noFill/>
        </p:spPr>
        <p:txBody>
          <a:bodyPr wrap="square">
            <a:spAutoFit/>
          </a:bodyPr>
          <a:lstStyle/>
          <a:p>
            <a:r>
              <a:rPr lang="en-US" sz="1800" b="1" i="0" dirty="0">
                <a:solidFill>
                  <a:srgbClr val="242021"/>
                </a:solidFill>
                <a:effectLst/>
                <a:latin typeface="TimesTen-Roman"/>
              </a:rPr>
              <a:t>computer vision </a:t>
            </a:r>
            <a:endParaRPr lang="en-US" b="1" dirty="0"/>
          </a:p>
        </p:txBody>
      </p:sp>
      <p:sp>
        <p:nvSpPr>
          <p:cNvPr id="6" name="TextBox 5">
            <a:extLst>
              <a:ext uri="{FF2B5EF4-FFF2-40B4-BE49-F238E27FC236}">
                <a16:creationId xmlns:a16="http://schemas.microsoft.com/office/drawing/2014/main" id="{3311024F-8F94-1323-FB05-1BA1E76F2930}"/>
              </a:ext>
            </a:extLst>
          </p:cNvPr>
          <p:cNvSpPr txBox="1"/>
          <p:nvPr/>
        </p:nvSpPr>
        <p:spPr>
          <a:xfrm>
            <a:off x="1695124" y="2680085"/>
            <a:ext cx="7134342" cy="523220"/>
          </a:xfrm>
          <a:prstGeom prst="rect">
            <a:avLst/>
          </a:prstGeom>
          <a:noFill/>
        </p:spPr>
        <p:txBody>
          <a:bodyPr wrap="square">
            <a:spAutoFit/>
          </a:bodyPr>
          <a:lstStyle/>
          <a:p>
            <a:r>
              <a:rPr lang="en-US" sz="2800" dirty="0">
                <a:solidFill>
                  <a:srgbClr val="FF0000"/>
                </a:solidFill>
                <a:latin typeface="Trebuchet MS" panose="020B0603020202020204" pitchFamily="34" charset="0"/>
                <a:cs typeface="Times New Roman" panose="02020603050405020304" pitchFamily="18" charset="0"/>
              </a:rPr>
              <a:t>3 types of Computerized Processes:</a:t>
            </a:r>
          </a:p>
        </p:txBody>
      </p:sp>
      <p:sp>
        <p:nvSpPr>
          <p:cNvPr id="7" name="TextBox 6">
            <a:extLst>
              <a:ext uri="{FF2B5EF4-FFF2-40B4-BE49-F238E27FC236}">
                <a16:creationId xmlns:a16="http://schemas.microsoft.com/office/drawing/2014/main" id="{699F38CB-3EFA-D901-8500-6A58C7DBD2FE}"/>
              </a:ext>
            </a:extLst>
          </p:cNvPr>
          <p:cNvSpPr txBox="1"/>
          <p:nvPr/>
        </p:nvSpPr>
        <p:spPr>
          <a:xfrm>
            <a:off x="108409" y="3180155"/>
            <a:ext cx="8842342" cy="3785652"/>
          </a:xfrm>
          <a:prstGeom prst="rect">
            <a:avLst/>
          </a:prstGeom>
          <a:noFill/>
          <a:ln w="28575">
            <a:solidFill>
              <a:schemeClr val="tx1"/>
            </a:solidFill>
          </a:ln>
        </p:spPr>
        <p:txBody>
          <a:bodyPr wrap="square">
            <a:spAutoFit/>
          </a:bodyPr>
          <a:lstStyle/>
          <a:p>
            <a:r>
              <a:rPr lang="en-US" sz="2400" b="1" dirty="0">
                <a:solidFill>
                  <a:schemeClr val="accent6">
                    <a:lumMod val="75000"/>
                  </a:schemeClr>
                </a:solidFill>
                <a:latin typeface="Times New Roman" panose="02020603050405020304" pitchFamily="18" charset="0"/>
                <a:cs typeface="Times New Roman" panose="02020603050405020304" pitchFamily="18" charset="0"/>
              </a:rPr>
              <a:t>Low-Level Processing: </a:t>
            </a:r>
            <a:r>
              <a:rPr lang="en-US" sz="2400" dirty="0">
                <a:latin typeface="Times New Roman" panose="02020603050405020304" pitchFamily="18" charset="0"/>
                <a:cs typeface="Times New Roman" panose="02020603050405020304" pitchFamily="18" charset="0"/>
              </a:rPr>
              <a:t>Involves operations like noise reduction, contrast enhancement, and image sharpening, </a:t>
            </a:r>
            <a:r>
              <a:rPr lang="en-US" sz="2400" b="1" dirty="0">
                <a:latin typeface="Times New Roman" panose="02020603050405020304" pitchFamily="18" charset="0"/>
                <a:cs typeface="Times New Roman" panose="02020603050405020304" pitchFamily="18" charset="0"/>
              </a:rPr>
              <a:t>where both input and output are images.</a:t>
            </a:r>
          </a:p>
          <a:p>
            <a:br>
              <a:rPr lang="en-US" sz="2400" b="1" dirty="0">
                <a:solidFill>
                  <a:schemeClr val="accent6">
                    <a:lumMod val="75000"/>
                  </a:schemeClr>
                </a:solidFill>
                <a:latin typeface="Times New Roman" panose="02020603050405020304" pitchFamily="18" charset="0"/>
                <a:cs typeface="Times New Roman" panose="02020603050405020304" pitchFamily="18" charset="0"/>
              </a:rPr>
            </a:br>
            <a:r>
              <a:rPr lang="en-US" sz="2400" b="1" dirty="0">
                <a:solidFill>
                  <a:schemeClr val="accent6">
                    <a:lumMod val="75000"/>
                  </a:schemeClr>
                </a:solidFill>
                <a:latin typeface="Times New Roman" panose="02020603050405020304" pitchFamily="18" charset="0"/>
                <a:cs typeface="Times New Roman" panose="02020603050405020304" pitchFamily="18" charset="0"/>
              </a:rPr>
              <a:t>Mid-Level Processing: </a:t>
            </a:r>
            <a:r>
              <a:rPr lang="en-US" sz="2400" dirty="0">
                <a:latin typeface="Times New Roman" panose="02020603050405020304" pitchFamily="18" charset="0"/>
                <a:cs typeface="Times New Roman" panose="02020603050405020304" pitchFamily="18" charset="0"/>
              </a:rPr>
              <a:t>Includes segmentation, object description, and classification, where </a:t>
            </a:r>
            <a:r>
              <a:rPr lang="en-US" sz="2400" b="1" dirty="0">
                <a:latin typeface="Times New Roman" panose="02020603050405020304" pitchFamily="18" charset="0"/>
                <a:cs typeface="Times New Roman" panose="02020603050405020304" pitchFamily="18" charset="0"/>
              </a:rPr>
              <a:t>inputs are images, and outputs are attributes like edges, contours, or object identities.</a:t>
            </a:r>
          </a:p>
          <a:p>
            <a:endParaRPr lang="en-US" sz="2400" b="1" dirty="0">
              <a:latin typeface="Times New Roman" panose="02020603050405020304" pitchFamily="18" charset="0"/>
              <a:cs typeface="Times New Roman" panose="02020603050405020304" pitchFamily="18" charset="0"/>
            </a:endParaRPr>
          </a:p>
          <a:p>
            <a:r>
              <a:rPr lang="en-US" sz="2400" b="1" dirty="0">
                <a:solidFill>
                  <a:schemeClr val="accent6">
                    <a:lumMod val="75000"/>
                  </a:schemeClr>
                </a:solidFill>
                <a:latin typeface="Times New Roman" panose="02020603050405020304" pitchFamily="18" charset="0"/>
                <a:cs typeface="Times New Roman" panose="02020603050405020304" pitchFamily="18" charset="0"/>
              </a:rPr>
              <a:t>High-Level Processing: </a:t>
            </a:r>
            <a:r>
              <a:rPr lang="en-US" sz="2400" dirty="0"/>
              <a:t>Focuses on making sense of recognized objects, such as analyzing relationships or performing cognitive tasks.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38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956"/>
            <a:ext cx="8842342" cy="624363"/>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18" name="TextBox 17">
            <a:extLst>
              <a:ext uri="{FF2B5EF4-FFF2-40B4-BE49-F238E27FC236}">
                <a16:creationId xmlns:a16="http://schemas.microsoft.com/office/drawing/2014/main" id="{62A53587-2B54-1FEC-FB8C-D9CDF7893A6B}"/>
              </a:ext>
            </a:extLst>
          </p:cNvPr>
          <p:cNvSpPr txBox="1"/>
          <p:nvPr/>
        </p:nvSpPr>
        <p:spPr>
          <a:xfrm>
            <a:off x="358812" y="779021"/>
            <a:ext cx="8646292" cy="2308324"/>
          </a:xfrm>
          <a:prstGeom prst="rect">
            <a:avLst/>
          </a:prstGeom>
          <a:noFill/>
          <a:ln w="28575">
            <a:solidFill>
              <a:schemeClr val="tx1"/>
            </a:solidFill>
          </a:ln>
        </p:spPr>
        <p:txBody>
          <a:bodyPr wrap="square">
            <a:spAutoFit/>
          </a:bodyPr>
          <a:lstStyle/>
          <a:p>
            <a:pPr marL="342900" indent="-342900">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Early Application:</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Digital images were first used in the 1920s in the newspaper industry for transmitting pictures via submarine cable between London and New York.</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Bartlane</a:t>
            </a:r>
            <a:r>
              <a:rPr lang="en-US" sz="2400" dirty="0">
                <a:latin typeface="Times New Roman" panose="02020603050405020304" pitchFamily="18" charset="0"/>
                <a:cs typeface="Times New Roman" panose="02020603050405020304" pitchFamily="18" charset="0"/>
              </a:rPr>
              <a:t> cable picture transmission system reduced transmission time from over a week to less than three hours.</a:t>
            </a:r>
          </a:p>
        </p:txBody>
      </p:sp>
      <p:pic>
        <p:nvPicPr>
          <p:cNvPr id="20" name="Picture 19">
            <a:extLst>
              <a:ext uri="{FF2B5EF4-FFF2-40B4-BE49-F238E27FC236}">
                <a16:creationId xmlns:a16="http://schemas.microsoft.com/office/drawing/2014/main" id="{A352FE94-B5C7-8951-37E4-11C87FF48972}"/>
              </a:ext>
            </a:extLst>
          </p:cNvPr>
          <p:cNvPicPr>
            <a:picLocks noChangeAspect="1"/>
          </p:cNvPicPr>
          <p:nvPr/>
        </p:nvPicPr>
        <p:blipFill>
          <a:blip r:embed="rId2"/>
          <a:stretch>
            <a:fillRect/>
          </a:stretch>
        </p:blipFill>
        <p:spPr>
          <a:xfrm>
            <a:off x="1735122" y="4782163"/>
            <a:ext cx="2686049" cy="2054804"/>
          </a:xfrm>
          <a:prstGeom prst="rect">
            <a:avLst/>
          </a:prstGeom>
        </p:spPr>
      </p:pic>
      <p:sp>
        <p:nvSpPr>
          <p:cNvPr id="23" name="TextBox 22">
            <a:extLst>
              <a:ext uri="{FF2B5EF4-FFF2-40B4-BE49-F238E27FC236}">
                <a16:creationId xmlns:a16="http://schemas.microsoft.com/office/drawing/2014/main" id="{AF7945E6-EBDD-28E7-8E55-2CEB4B448F9B}"/>
              </a:ext>
            </a:extLst>
          </p:cNvPr>
          <p:cNvSpPr txBox="1"/>
          <p:nvPr/>
        </p:nvSpPr>
        <p:spPr>
          <a:xfrm>
            <a:off x="4572000" y="5716171"/>
            <a:ext cx="5253717" cy="646331"/>
          </a:xfrm>
          <a:prstGeom prst="rect">
            <a:avLst/>
          </a:prstGeom>
          <a:noFill/>
        </p:spPr>
        <p:txBody>
          <a:bodyPr wrap="square">
            <a:spAutoFit/>
          </a:bodyPr>
          <a:lstStyle/>
          <a:p>
            <a:r>
              <a:rPr lang="en-US" dirty="0"/>
              <a:t>Fig:1 (Limited control over </a:t>
            </a:r>
          </a:p>
          <a:p>
            <a:r>
              <a:rPr lang="en-US" dirty="0"/>
              <a:t>brightness levels)</a:t>
            </a:r>
          </a:p>
        </p:txBody>
      </p:sp>
      <p:sp>
        <p:nvSpPr>
          <p:cNvPr id="24" name="TextBox 23">
            <a:extLst>
              <a:ext uri="{FF2B5EF4-FFF2-40B4-BE49-F238E27FC236}">
                <a16:creationId xmlns:a16="http://schemas.microsoft.com/office/drawing/2014/main" id="{2DF05FF8-54E7-A848-C094-9DD85AD8938E}"/>
              </a:ext>
            </a:extLst>
          </p:cNvPr>
          <p:cNvSpPr txBox="1"/>
          <p:nvPr/>
        </p:nvSpPr>
        <p:spPr>
          <a:xfrm>
            <a:off x="318406" y="3230679"/>
            <a:ext cx="8523935" cy="1569660"/>
          </a:xfrm>
          <a:prstGeom prst="rect">
            <a:avLst/>
          </a:prstGeom>
          <a:noFill/>
          <a:ln w="28575">
            <a:solidFill>
              <a:schemeClr val="tx1"/>
            </a:solidFill>
          </a:ln>
        </p:spPr>
        <p:txBody>
          <a:bodyPr wrap="square">
            <a:spAutoFit/>
          </a:bodyPr>
          <a:lstStyle/>
          <a:p>
            <a:pPr marL="285750" indent="-285750">
              <a:buFont typeface="Wingdings" panose="05000000000000000000" pitchFamily="2" charset="2"/>
              <a:buChar char="v"/>
            </a:pPr>
            <a:r>
              <a:rPr lang="en-US" sz="2400" b="1" dirty="0" err="1"/>
              <a:t>Bartlane</a:t>
            </a:r>
            <a:r>
              <a:rPr lang="en-US" sz="2400" b="1" dirty="0"/>
              <a:t> System</a:t>
            </a:r>
            <a:r>
              <a:rPr lang="en-US" sz="2400" dirty="0"/>
              <a:t>:</a:t>
            </a:r>
          </a:p>
          <a:p>
            <a:pPr marL="285750" indent="-285750">
              <a:buFont typeface="Wingdings" panose="05000000000000000000" pitchFamily="2" charset="2"/>
              <a:buChar char="Ø"/>
            </a:pPr>
            <a:r>
              <a:rPr lang="en-US" sz="2400" dirty="0"/>
              <a:t>Pictures like </a:t>
            </a:r>
            <a:r>
              <a:rPr lang="en-US" sz="2400" b="1" dirty="0"/>
              <a:t>Figure 1.1</a:t>
            </a:r>
            <a:r>
              <a:rPr lang="en-US" sz="2400" dirty="0"/>
              <a:t> were coded for transmission and reconstructed using a telegraph printer simulating halftone patterns.</a:t>
            </a:r>
          </a:p>
        </p:txBody>
      </p:sp>
    </p:spTree>
    <p:extLst>
      <p:ext uri="{BB962C8B-B14F-4D97-AF65-F5344CB8AC3E}">
        <p14:creationId xmlns:p14="http://schemas.microsoft.com/office/powerpoint/2010/main" val="54580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956"/>
            <a:ext cx="8842342" cy="624363"/>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18" name="TextBox 17">
            <a:extLst>
              <a:ext uri="{FF2B5EF4-FFF2-40B4-BE49-F238E27FC236}">
                <a16:creationId xmlns:a16="http://schemas.microsoft.com/office/drawing/2014/main" id="{62A53587-2B54-1FEC-FB8C-D9CDF7893A6B}"/>
              </a:ext>
            </a:extLst>
          </p:cNvPr>
          <p:cNvSpPr txBox="1"/>
          <p:nvPr/>
        </p:nvSpPr>
        <p:spPr>
          <a:xfrm>
            <a:off x="162762" y="767446"/>
            <a:ext cx="8842342" cy="2308324"/>
          </a:xfrm>
          <a:prstGeom prst="rect">
            <a:avLst/>
          </a:prstGeom>
          <a:noFill/>
          <a:ln w="28575">
            <a:solidFill>
              <a:schemeClr val="tx1"/>
            </a:solidFill>
          </a:ln>
        </p:spPr>
        <p:txBody>
          <a:bodyPr wrap="square">
            <a:spAutoFit/>
          </a:bodyPr>
          <a:lstStyle/>
          <a:p>
            <a:pPr marL="342900" indent="-342900">
              <a:buFont typeface="Wingdings" panose="05000000000000000000" pitchFamily="2" charset="2"/>
              <a:buChar char="v"/>
            </a:pPr>
            <a:r>
              <a:rPr lang="en-US" sz="2400" b="1" dirty="0"/>
              <a:t>Printing Challenges</a:t>
            </a:r>
            <a:r>
              <a:rPr lang="en-US" sz="2400" dirty="0"/>
              <a:t>:</a:t>
            </a:r>
          </a:p>
          <a:p>
            <a:pPr marL="342900" indent="-342900">
              <a:buFont typeface="Wingdings" panose="05000000000000000000" pitchFamily="2" charset="2"/>
              <a:buChar char="Ø"/>
            </a:pPr>
            <a:r>
              <a:rPr lang="en-US" sz="2400" dirty="0"/>
              <a:t>Early methods had issues like uneven brightness and poor resolution.</a:t>
            </a:r>
          </a:p>
          <a:p>
            <a:pPr marL="342900" indent="-342900">
              <a:buFont typeface="Wingdings" panose="05000000000000000000" pitchFamily="2" charset="2"/>
              <a:buChar char="Ø"/>
            </a:pPr>
            <a:r>
              <a:rPr lang="en-US" sz="2400" dirty="0"/>
              <a:t>Toward the end of 1921, a </a:t>
            </a:r>
            <a:r>
              <a:rPr lang="en-US" sz="2400" b="1" dirty="0"/>
              <a:t>photo-based method </a:t>
            </a:r>
            <a:r>
              <a:rPr lang="en-US" sz="2400" dirty="0"/>
              <a:t>using perforated tapes replaced the old system, improving tonal quality and resolution (</a:t>
            </a:r>
            <a:r>
              <a:rPr lang="en-US" sz="2400" b="1" dirty="0"/>
              <a:t>Figure 1.2</a:t>
            </a:r>
            <a:r>
              <a:rPr lang="en-US" sz="2400" dirty="0"/>
              <a:t>).</a:t>
            </a:r>
          </a:p>
        </p:txBody>
      </p:sp>
      <p:sp>
        <p:nvSpPr>
          <p:cNvPr id="23" name="TextBox 22">
            <a:extLst>
              <a:ext uri="{FF2B5EF4-FFF2-40B4-BE49-F238E27FC236}">
                <a16:creationId xmlns:a16="http://schemas.microsoft.com/office/drawing/2014/main" id="{AF7945E6-EBDD-28E7-8E55-2CEB4B448F9B}"/>
              </a:ext>
            </a:extLst>
          </p:cNvPr>
          <p:cNvSpPr txBox="1"/>
          <p:nvPr/>
        </p:nvSpPr>
        <p:spPr>
          <a:xfrm>
            <a:off x="2755965" y="5905888"/>
            <a:ext cx="936360" cy="369332"/>
          </a:xfrm>
          <a:prstGeom prst="rect">
            <a:avLst/>
          </a:prstGeom>
          <a:noFill/>
        </p:spPr>
        <p:txBody>
          <a:bodyPr wrap="square">
            <a:spAutoFit/>
          </a:bodyPr>
          <a:lstStyle/>
          <a:p>
            <a:r>
              <a:rPr lang="en-US" dirty="0"/>
              <a:t>Fig:1.2 </a:t>
            </a:r>
          </a:p>
        </p:txBody>
      </p:sp>
      <p:sp>
        <p:nvSpPr>
          <p:cNvPr id="24" name="TextBox 23">
            <a:extLst>
              <a:ext uri="{FF2B5EF4-FFF2-40B4-BE49-F238E27FC236}">
                <a16:creationId xmlns:a16="http://schemas.microsoft.com/office/drawing/2014/main" id="{2DF05FF8-54E7-A848-C094-9DD85AD8938E}"/>
              </a:ext>
            </a:extLst>
          </p:cNvPr>
          <p:cNvSpPr txBox="1"/>
          <p:nvPr/>
        </p:nvSpPr>
        <p:spPr>
          <a:xfrm>
            <a:off x="318406" y="3230679"/>
            <a:ext cx="8523935" cy="1938992"/>
          </a:xfrm>
          <a:prstGeom prst="rect">
            <a:avLst/>
          </a:prstGeom>
          <a:noFill/>
          <a:ln w="28575">
            <a:solidFill>
              <a:schemeClr val="tx1"/>
            </a:solidFill>
          </a:ln>
        </p:spPr>
        <p:txBody>
          <a:bodyPr wrap="square">
            <a:spAutoFit/>
          </a:bodyPr>
          <a:lstStyle/>
          <a:p>
            <a:pPr marL="285750" indent="-285750">
              <a:buFont typeface="Wingdings" panose="05000000000000000000" pitchFamily="2" charset="2"/>
              <a:buChar char="v"/>
            </a:pPr>
            <a:r>
              <a:rPr lang="en-US" sz="2400" b="1" dirty="0"/>
              <a:t>Gray Levels:</a:t>
            </a:r>
          </a:p>
          <a:p>
            <a:pPr marL="342900" indent="-342900">
              <a:buFont typeface="Wingdings" panose="05000000000000000000" pitchFamily="2" charset="2"/>
              <a:buChar char="Ø"/>
            </a:pPr>
            <a:r>
              <a:rPr lang="en-US" sz="2400" dirty="0"/>
              <a:t>Initially, the </a:t>
            </a:r>
            <a:r>
              <a:rPr lang="en-US" sz="2400" dirty="0" err="1"/>
              <a:t>Bartlane</a:t>
            </a:r>
            <a:r>
              <a:rPr lang="en-US" sz="2400" dirty="0"/>
              <a:t> system could represent images in 5 gray levels.</a:t>
            </a:r>
          </a:p>
          <a:p>
            <a:pPr marL="342900" indent="-342900">
              <a:buFont typeface="Wingdings" panose="05000000000000000000" pitchFamily="2" charset="2"/>
              <a:buChar char="Ø"/>
            </a:pPr>
            <a:r>
              <a:rPr lang="en-US" sz="2400" dirty="0"/>
              <a:t>By 1929, it expanded to 15 levels, producing better images like Figure 1.3.</a:t>
            </a:r>
          </a:p>
        </p:txBody>
      </p:sp>
      <p:pic>
        <p:nvPicPr>
          <p:cNvPr id="3" name="Picture 2">
            <a:extLst>
              <a:ext uri="{FF2B5EF4-FFF2-40B4-BE49-F238E27FC236}">
                <a16:creationId xmlns:a16="http://schemas.microsoft.com/office/drawing/2014/main" id="{D153ED46-C8D4-3876-992B-AF77109F3E9A}"/>
              </a:ext>
            </a:extLst>
          </p:cNvPr>
          <p:cNvPicPr>
            <a:picLocks noChangeAspect="1"/>
          </p:cNvPicPr>
          <p:nvPr/>
        </p:nvPicPr>
        <p:blipFill>
          <a:blip r:embed="rId2"/>
          <a:stretch>
            <a:fillRect/>
          </a:stretch>
        </p:blipFill>
        <p:spPr>
          <a:xfrm>
            <a:off x="691870" y="5324580"/>
            <a:ext cx="1866136" cy="1543645"/>
          </a:xfrm>
          <a:prstGeom prst="rect">
            <a:avLst/>
          </a:prstGeom>
        </p:spPr>
      </p:pic>
      <p:pic>
        <p:nvPicPr>
          <p:cNvPr id="5" name="Picture 4">
            <a:extLst>
              <a:ext uri="{FF2B5EF4-FFF2-40B4-BE49-F238E27FC236}">
                <a16:creationId xmlns:a16="http://schemas.microsoft.com/office/drawing/2014/main" id="{F0C91EC7-72E3-BEE2-17A0-914B3719EBE5}"/>
              </a:ext>
            </a:extLst>
          </p:cNvPr>
          <p:cNvPicPr>
            <a:picLocks noChangeAspect="1"/>
          </p:cNvPicPr>
          <p:nvPr/>
        </p:nvPicPr>
        <p:blipFill>
          <a:blip r:embed="rId3"/>
          <a:stretch>
            <a:fillRect/>
          </a:stretch>
        </p:blipFill>
        <p:spPr>
          <a:xfrm>
            <a:off x="4289627" y="5248806"/>
            <a:ext cx="2203770" cy="1543645"/>
          </a:xfrm>
          <a:prstGeom prst="rect">
            <a:avLst/>
          </a:prstGeom>
        </p:spPr>
      </p:pic>
      <p:sp>
        <p:nvSpPr>
          <p:cNvPr id="6" name="TextBox 5">
            <a:extLst>
              <a:ext uri="{FF2B5EF4-FFF2-40B4-BE49-F238E27FC236}">
                <a16:creationId xmlns:a16="http://schemas.microsoft.com/office/drawing/2014/main" id="{E50A7B51-827A-E898-C33C-68F6FF8F2B13}"/>
              </a:ext>
            </a:extLst>
          </p:cNvPr>
          <p:cNvSpPr txBox="1"/>
          <p:nvPr/>
        </p:nvSpPr>
        <p:spPr>
          <a:xfrm>
            <a:off x="6622519" y="5905888"/>
            <a:ext cx="936360" cy="369332"/>
          </a:xfrm>
          <a:prstGeom prst="rect">
            <a:avLst/>
          </a:prstGeom>
          <a:noFill/>
        </p:spPr>
        <p:txBody>
          <a:bodyPr wrap="square">
            <a:spAutoFit/>
          </a:bodyPr>
          <a:lstStyle/>
          <a:p>
            <a:r>
              <a:rPr lang="en-US" dirty="0"/>
              <a:t>Fig:1.3 </a:t>
            </a:r>
          </a:p>
        </p:txBody>
      </p:sp>
    </p:spTree>
    <p:extLst>
      <p:ext uri="{BB962C8B-B14F-4D97-AF65-F5344CB8AC3E}">
        <p14:creationId xmlns:p14="http://schemas.microsoft.com/office/powerpoint/2010/main" val="103224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0956"/>
            <a:ext cx="8842342" cy="624363"/>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Introduction: Image Processing</a:t>
            </a:r>
            <a:endParaRPr sz="4000" dirty="0">
              <a:latin typeface="Trebuchet MS" panose="020B0603020202020204" pitchFamily="34" charset="0"/>
              <a:ea typeface="+mn-ea"/>
              <a:cs typeface="Times New Roman" panose="02020603050405020304" pitchFamily="18" charset="0"/>
            </a:endParaRPr>
          </a:p>
        </p:txBody>
      </p:sp>
      <p:sp>
        <p:nvSpPr>
          <p:cNvPr id="18" name="TextBox 17">
            <a:extLst>
              <a:ext uri="{FF2B5EF4-FFF2-40B4-BE49-F238E27FC236}">
                <a16:creationId xmlns:a16="http://schemas.microsoft.com/office/drawing/2014/main" id="{62A53587-2B54-1FEC-FB8C-D9CDF7893A6B}"/>
              </a:ext>
            </a:extLst>
          </p:cNvPr>
          <p:cNvSpPr txBox="1"/>
          <p:nvPr/>
        </p:nvSpPr>
        <p:spPr>
          <a:xfrm>
            <a:off x="312516" y="1514046"/>
            <a:ext cx="8333772" cy="1200329"/>
          </a:xfrm>
          <a:prstGeom prst="rect">
            <a:avLst/>
          </a:prstGeom>
          <a:noFill/>
          <a:ln w="28575">
            <a:solidFill>
              <a:schemeClr val="tx1"/>
            </a:solidFill>
          </a:ln>
        </p:spPr>
        <p:txBody>
          <a:bodyPr wrap="square">
            <a:spAutoFit/>
          </a:bodyPr>
          <a:lstStyle/>
          <a:p>
            <a:pPr marL="285750" indent="-285750">
              <a:buFont typeface="Wingdings" panose="05000000000000000000" pitchFamily="2" charset="2"/>
              <a:buChar char="v"/>
            </a:pPr>
            <a:r>
              <a:rPr lang="en-US" sz="2400" b="1" dirty="0"/>
              <a:t>Advancements</a:t>
            </a:r>
            <a:r>
              <a:rPr lang="en-US" sz="2400" dirty="0"/>
              <a:t>:</a:t>
            </a:r>
          </a:p>
          <a:p>
            <a:pPr marL="285750" indent="-285750">
              <a:buFont typeface="Wingdings" panose="05000000000000000000" pitchFamily="2" charset="2"/>
              <a:buChar char="Ø"/>
            </a:pPr>
            <a:r>
              <a:rPr lang="en-US" sz="2400" dirty="0"/>
              <a:t>A new system using light beams modulated by coded tapes greatly improved the reproduction process.</a:t>
            </a:r>
          </a:p>
        </p:txBody>
      </p:sp>
      <p:sp>
        <p:nvSpPr>
          <p:cNvPr id="9" name="TextBox 8">
            <a:extLst>
              <a:ext uri="{FF2B5EF4-FFF2-40B4-BE49-F238E27FC236}">
                <a16:creationId xmlns:a16="http://schemas.microsoft.com/office/drawing/2014/main" id="{515EB84B-3D2D-9167-1CF4-65482B7616A6}"/>
              </a:ext>
            </a:extLst>
          </p:cNvPr>
          <p:cNvSpPr txBox="1"/>
          <p:nvPr/>
        </p:nvSpPr>
        <p:spPr>
          <a:xfrm>
            <a:off x="312516" y="3316313"/>
            <a:ext cx="8426370" cy="2308324"/>
          </a:xfrm>
          <a:prstGeom prst="rect">
            <a:avLst/>
          </a:prstGeom>
          <a:noFill/>
          <a:ln w="28575">
            <a:solidFill>
              <a:schemeClr val="tx1"/>
            </a:solidFill>
          </a:ln>
        </p:spPr>
        <p:txBody>
          <a:bodyPr wrap="square">
            <a:spAutoFit/>
          </a:bodyPr>
          <a:lstStyle/>
          <a:p>
            <a:pPr marL="285750" indent="-285750">
              <a:buFont typeface="Wingdings" panose="05000000000000000000" pitchFamily="2" charset="2"/>
              <a:buChar char="v"/>
            </a:pPr>
            <a:r>
              <a:rPr lang="en-US" sz="2400" b="1" dirty="0"/>
              <a:t>Limitations</a:t>
            </a:r>
            <a:r>
              <a:rPr lang="en-US" sz="2400" dirty="0"/>
              <a:t>:</a:t>
            </a:r>
          </a:p>
          <a:p>
            <a:pPr marL="285750" indent="-285750">
              <a:buFont typeface="Wingdings" panose="05000000000000000000" pitchFamily="2" charset="2"/>
              <a:buChar char="Ø"/>
            </a:pPr>
            <a:r>
              <a:rPr lang="en-US" sz="2400" dirty="0"/>
              <a:t>These methods were not true digital image processing since they did not use digital computers.</a:t>
            </a:r>
          </a:p>
          <a:p>
            <a:pPr marL="285750" indent="-285750">
              <a:buFont typeface="Wingdings" panose="05000000000000000000" pitchFamily="2" charset="2"/>
              <a:buChar char="Ø"/>
            </a:pPr>
            <a:r>
              <a:rPr lang="en-US" sz="2400" dirty="0"/>
              <a:t>The development of digital image processing is closely tied to advances in digital computers, storage, display, and transmission technologies.</a:t>
            </a:r>
          </a:p>
        </p:txBody>
      </p:sp>
    </p:spTree>
    <p:extLst>
      <p:ext uri="{BB962C8B-B14F-4D97-AF65-F5344CB8AC3E}">
        <p14:creationId xmlns:p14="http://schemas.microsoft.com/office/powerpoint/2010/main" val="65647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DE8C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 y="30957"/>
            <a:ext cx="8842342" cy="449104"/>
          </a:xfrm>
          <a:solidFill>
            <a:srgbClr val="00B050"/>
          </a:solidFill>
          <a:ln w="28575">
            <a:solidFill>
              <a:schemeClr val="tx1"/>
            </a:solidFill>
          </a:ln>
        </p:spPr>
        <p:txBody>
          <a:bodyPr>
            <a:noAutofit/>
          </a:bodyPr>
          <a:lstStyle/>
          <a:p>
            <a:r>
              <a:rPr lang="en-US" sz="4000" dirty="0">
                <a:latin typeface="Trebuchet MS" panose="020B0603020202020204" pitchFamily="34" charset="0"/>
                <a:ea typeface="+mn-ea"/>
                <a:cs typeface="Times New Roman" panose="02020603050405020304" pitchFamily="18" charset="0"/>
              </a:rPr>
              <a:t> Image Processing: Image Type</a:t>
            </a:r>
            <a:endParaRPr sz="4000" dirty="0">
              <a:latin typeface="Trebuchet MS" panose="020B0603020202020204" pitchFamily="34" charset="0"/>
              <a:ea typeface="+mn-ea"/>
              <a:cs typeface="Times New Roman" panose="02020603050405020304" pitchFamily="18" charset="0"/>
            </a:endParaRPr>
          </a:p>
        </p:txBody>
      </p:sp>
      <p:graphicFrame>
        <p:nvGraphicFramePr>
          <p:cNvPr id="3" name="Table 2">
            <a:extLst>
              <a:ext uri="{FF2B5EF4-FFF2-40B4-BE49-F238E27FC236}">
                <a16:creationId xmlns:a16="http://schemas.microsoft.com/office/drawing/2014/main" id="{478AC643-012C-9D40-3A1B-407A3BFF38DD}"/>
              </a:ext>
            </a:extLst>
          </p:cNvPr>
          <p:cNvGraphicFramePr>
            <a:graphicFrameLocks noGrp="1"/>
          </p:cNvGraphicFramePr>
          <p:nvPr>
            <p:extLst>
              <p:ext uri="{D42A27DB-BD31-4B8C-83A1-F6EECF244321}">
                <p14:modId xmlns:p14="http://schemas.microsoft.com/office/powerpoint/2010/main" val="2738926302"/>
              </p:ext>
            </p:extLst>
          </p:nvPr>
        </p:nvGraphicFramePr>
        <p:xfrm>
          <a:off x="91440" y="655319"/>
          <a:ext cx="8021623" cy="6183699"/>
        </p:xfrm>
        <a:graphic>
          <a:graphicData uri="http://schemas.openxmlformats.org/drawingml/2006/table">
            <a:tbl>
              <a:tblPr firstRow="1" firstCol="1" bandRow="1">
                <a:tableStyleId>{5C22544A-7EE6-4342-B048-85BDC9FD1C3A}</a:tableStyleId>
              </a:tblPr>
              <a:tblGrid>
                <a:gridCol w="906780">
                  <a:extLst>
                    <a:ext uri="{9D8B030D-6E8A-4147-A177-3AD203B41FA5}">
                      <a16:colId xmlns:a16="http://schemas.microsoft.com/office/drawing/2014/main" val="3256185847"/>
                    </a:ext>
                  </a:extLst>
                </a:gridCol>
                <a:gridCol w="790602">
                  <a:extLst>
                    <a:ext uri="{9D8B030D-6E8A-4147-A177-3AD203B41FA5}">
                      <a16:colId xmlns:a16="http://schemas.microsoft.com/office/drawing/2014/main" val="1399895837"/>
                    </a:ext>
                  </a:extLst>
                </a:gridCol>
                <a:gridCol w="4182607">
                  <a:extLst>
                    <a:ext uri="{9D8B030D-6E8A-4147-A177-3AD203B41FA5}">
                      <a16:colId xmlns:a16="http://schemas.microsoft.com/office/drawing/2014/main" val="661222613"/>
                    </a:ext>
                  </a:extLst>
                </a:gridCol>
                <a:gridCol w="2141634">
                  <a:extLst>
                    <a:ext uri="{9D8B030D-6E8A-4147-A177-3AD203B41FA5}">
                      <a16:colId xmlns:a16="http://schemas.microsoft.com/office/drawing/2014/main" val="3367518404"/>
                    </a:ext>
                  </a:extLst>
                </a:gridCol>
              </a:tblGrid>
              <a:tr h="420957">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Region</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Imaging Type</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Definition and Applications</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Cambria" panose="02040503050406030204" pitchFamily="18" charset="0"/>
                          <a:ea typeface="MS Mincho" panose="02020609040205080304" pitchFamily="49" charset="-128"/>
                          <a:cs typeface="Times New Roman" panose="02020603050405020304" pitchFamily="18" charset="0"/>
                        </a:rPr>
                        <a:t>Image</a:t>
                      </a:r>
                    </a:p>
                  </a:txBody>
                  <a:tcPr marL="43141" marR="43141" marT="0" marB="0"/>
                </a:tc>
                <a:extLst>
                  <a:ext uri="{0D108BD9-81ED-4DB2-BD59-A6C34878D82A}">
                    <a16:rowId xmlns:a16="http://schemas.microsoft.com/office/drawing/2014/main" val="2538015801"/>
                  </a:ext>
                </a:extLst>
              </a:tr>
              <a:tr h="855930">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Gamma Rays</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Gamma-Ray Imaging</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High-energy imaging used in nuclear medicine (e.g., PET scans) and astrophysics to detect radioactive materials or celestial phenomena.</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endParaRPr lang="en-US"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3141" marR="43141" marT="0" marB="0"/>
                </a:tc>
                <a:extLst>
                  <a:ext uri="{0D108BD9-81ED-4DB2-BD59-A6C34878D82A}">
                    <a16:rowId xmlns:a16="http://schemas.microsoft.com/office/drawing/2014/main" val="242596021"/>
                  </a:ext>
                </a:extLst>
              </a:tr>
              <a:tr h="855930">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X-rays</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X-Ray Imaging</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Penetrates soft tissues but not dense materials like bones; widely used in medical diagnostics and security screenings.</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endParaRPr lang="en-US"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3141" marR="43141" marT="0" marB="0"/>
                </a:tc>
                <a:extLst>
                  <a:ext uri="{0D108BD9-81ED-4DB2-BD59-A6C34878D82A}">
                    <a16:rowId xmlns:a16="http://schemas.microsoft.com/office/drawing/2014/main" val="2020113380"/>
                  </a:ext>
                </a:extLst>
              </a:tr>
              <a:tr h="638443">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Ultraviolet</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UV Imaging</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Captures details invisible to the human eye; used for detecting skin conditions, forensic investigations, and astronomy.</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endParaRPr lang="en-US"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3141" marR="43141" marT="0" marB="0"/>
                </a:tc>
                <a:extLst>
                  <a:ext uri="{0D108BD9-81ED-4DB2-BD59-A6C34878D82A}">
                    <a16:rowId xmlns:a16="http://schemas.microsoft.com/office/drawing/2014/main" val="1025330165"/>
                  </a:ext>
                </a:extLst>
              </a:tr>
              <a:tr h="855930">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Visible Light</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Optical Imaging</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Standard imaging detected by human eyes and cameras; used in photography, microscopy, and daily visual perception.</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endParaRPr lang="en-US"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3141" marR="43141" marT="0" marB="0"/>
                </a:tc>
                <a:extLst>
                  <a:ext uri="{0D108BD9-81ED-4DB2-BD59-A6C34878D82A}">
                    <a16:rowId xmlns:a16="http://schemas.microsoft.com/office/drawing/2014/main" val="3480276363"/>
                  </a:ext>
                </a:extLst>
              </a:tr>
              <a:tr h="855930">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Infrared</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Infrared Imaging</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b="1" dirty="0">
                          <a:effectLst/>
                          <a:latin typeface="Times New Roman" panose="02020603050405020304" pitchFamily="18" charset="0"/>
                          <a:cs typeface="Times New Roman" panose="02020603050405020304" pitchFamily="18" charset="0"/>
                        </a:rPr>
                        <a:t>Captures heat emitted by objects</a:t>
                      </a:r>
                      <a:r>
                        <a:rPr lang="en-US" sz="1400" dirty="0">
                          <a:effectLst/>
                          <a:latin typeface="Times New Roman" panose="02020603050405020304" pitchFamily="18" charset="0"/>
                          <a:cs typeface="Times New Roman" panose="02020603050405020304" pitchFamily="18" charset="0"/>
                        </a:rPr>
                        <a:t>; used in thermal cameras for surveillance, energy audits, and medical diagnostics.</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endParaRPr lang="en-US"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3141" marR="43141" marT="0" marB="0"/>
                </a:tc>
                <a:extLst>
                  <a:ext uri="{0D108BD9-81ED-4DB2-BD59-A6C34878D82A}">
                    <a16:rowId xmlns:a16="http://schemas.microsoft.com/office/drawing/2014/main" val="3422048576"/>
                  </a:ext>
                </a:extLst>
              </a:tr>
              <a:tr h="638443">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Microwaves</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Microwave Imaging</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Penetrates fog and clouds; used </a:t>
                      </a:r>
                      <a:r>
                        <a:rPr lang="en-US" sz="1400" b="1" dirty="0">
                          <a:effectLst/>
                          <a:latin typeface="Times New Roman" panose="02020603050405020304" pitchFamily="18" charset="0"/>
                          <a:cs typeface="Times New Roman" panose="02020603050405020304" pitchFamily="18" charset="0"/>
                        </a:rPr>
                        <a:t>in radar systems</a:t>
                      </a:r>
                      <a:r>
                        <a:rPr lang="en-US" sz="1400" dirty="0">
                          <a:effectLst/>
                          <a:latin typeface="Times New Roman" panose="02020603050405020304" pitchFamily="18" charset="0"/>
                          <a:cs typeface="Times New Roman" panose="02020603050405020304" pitchFamily="18" charset="0"/>
                        </a:rPr>
                        <a:t>, weather prediction, and breast cancer detection technologies.</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endParaRPr lang="en-US"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3141" marR="43141" marT="0" marB="0"/>
                </a:tc>
                <a:extLst>
                  <a:ext uri="{0D108BD9-81ED-4DB2-BD59-A6C34878D82A}">
                    <a16:rowId xmlns:a16="http://schemas.microsoft.com/office/drawing/2014/main" val="2277469402"/>
                  </a:ext>
                </a:extLst>
              </a:tr>
              <a:tr h="855930">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Radio Waves</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a:effectLst/>
                          <a:latin typeface="Times New Roman" panose="02020603050405020304" pitchFamily="18" charset="0"/>
                          <a:cs typeface="Times New Roman" panose="02020603050405020304" pitchFamily="18" charset="0"/>
                        </a:rPr>
                        <a:t>Radio Imaging</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r>
                        <a:rPr lang="en-US" sz="1400" dirty="0">
                          <a:effectLst/>
                          <a:latin typeface="Times New Roman" panose="02020603050405020304" pitchFamily="18" charset="0"/>
                          <a:cs typeface="Times New Roman" panose="02020603050405020304" pitchFamily="18" charset="0"/>
                        </a:rPr>
                        <a:t>Captures signals from celestial objects and Earth; used in radio telescopes for astronomy and ground-penetrating radar for subsurface imaging.</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43141" marR="43141" marT="0" marB="0"/>
                </a:tc>
                <a:tc>
                  <a:txBody>
                    <a:bodyPr/>
                    <a:lstStyle/>
                    <a:p>
                      <a:pPr marL="0" marR="0">
                        <a:lnSpc>
                          <a:spcPct val="115000"/>
                        </a:lnSpc>
                        <a:spcBef>
                          <a:spcPts val="0"/>
                        </a:spcBef>
                        <a:spcAft>
                          <a:spcPts val="0"/>
                        </a:spcAft>
                      </a:pPr>
                      <a:endParaRPr lang="en-US"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43141" marR="43141" marT="0" marB="0"/>
                </a:tc>
                <a:extLst>
                  <a:ext uri="{0D108BD9-81ED-4DB2-BD59-A6C34878D82A}">
                    <a16:rowId xmlns:a16="http://schemas.microsoft.com/office/drawing/2014/main" val="3900252748"/>
                  </a:ext>
                </a:extLst>
              </a:tr>
            </a:tbl>
          </a:graphicData>
        </a:graphic>
      </p:graphicFrame>
      <p:pic>
        <p:nvPicPr>
          <p:cNvPr id="6" name="Picture 5">
            <a:extLst>
              <a:ext uri="{FF2B5EF4-FFF2-40B4-BE49-F238E27FC236}">
                <a16:creationId xmlns:a16="http://schemas.microsoft.com/office/drawing/2014/main" id="{F968077E-3BFA-81DB-B031-F56C19A32233}"/>
              </a:ext>
            </a:extLst>
          </p:cNvPr>
          <p:cNvPicPr>
            <a:picLocks noChangeAspect="1"/>
          </p:cNvPicPr>
          <p:nvPr/>
        </p:nvPicPr>
        <p:blipFill>
          <a:blip r:embed="rId2"/>
          <a:stretch>
            <a:fillRect/>
          </a:stretch>
        </p:blipFill>
        <p:spPr>
          <a:xfrm>
            <a:off x="5970126" y="1166256"/>
            <a:ext cx="2131361" cy="834786"/>
          </a:xfrm>
          <a:prstGeom prst="rect">
            <a:avLst/>
          </a:prstGeom>
        </p:spPr>
      </p:pic>
      <p:pic>
        <p:nvPicPr>
          <p:cNvPr id="8" name="Picture 7">
            <a:extLst>
              <a:ext uri="{FF2B5EF4-FFF2-40B4-BE49-F238E27FC236}">
                <a16:creationId xmlns:a16="http://schemas.microsoft.com/office/drawing/2014/main" id="{6B516CA1-FFB0-287F-39E2-2BF029C3C1CA}"/>
              </a:ext>
            </a:extLst>
          </p:cNvPr>
          <p:cNvPicPr>
            <a:picLocks noChangeAspect="1"/>
          </p:cNvPicPr>
          <p:nvPr/>
        </p:nvPicPr>
        <p:blipFill>
          <a:blip r:embed="rId3"/>
          <a:stretch>
            <a:fillRect/>
          </a:stretch>
        </p:blipFill>
        <p:spPr>
          <a:xfrm>
            <a:off x="5981700" y="1985406"/>
            <a:ext cx="2131362" cy="834786"/>
          </a:xfrm>
          <a:prstGeom prst="rect">
            <a:avLst/>
          </a:prstGeom>
        </p:spPr>
      </p:pic>
      <p:pic>
        <p:nvPicPr>
          <p:cNvPr id="11" name="Picture 10">
            <a:extLst>
              <a:ext uri="{FF2B5EF4-FFF2-40B4-BE49-F238E27FC236}">
                <a16:creationId xmlns:a16="http://schemas.microsoft.com/office/drawing/2014/main" id="{D88EBFE9-AC58-D7C7-2F10-6FF99F470BB0}"/>
              </a:ext>
            </a:extLst>
          </p:cNvPr>
          <p:cNvPicPr>
            <a:picLocks noChangeAspect="1"/>
          </p:cNvPicPr>
          <p:nvPr/>
        </p:nvPicPr>
        <p:blipFill>
          <a:blip r:embed="rId4"/>
          <a:stretch>
            <a:fillRect/>
          </a:stretch>
        </p:blipFill>
        <p:spPr>
          <a:xfrm>
            <a:off x="5981701" y="2851464"/>
            <a:ext cx="2131362" cy="691836"/>
          </a:xfrm>
          <a:prstGeom prst="rect">
            <a:avLst/>
          </a:prstGeom>
        </p:spPr>
      </p:pic>
      <p:pic>
        <p:nvPicPr>
          <p:cNvPr id="13" name="Picture 12">
            <a:extLst>
              <a:ext uri="{FF2B5EF4-FFF2-40B4-BE49-F238E27FC236}">
                <a16:creationId xmlns:a16="http://schemas.microsoft.com/office/drawing/2014/main" id="{B9E1C24C-D2A8-9C68-280A-90882FF17083}"/>
              </a:ext>
            </a:extLst>
          </p:cNvPr>
          <p:cNvPicPr>
            <a:picLocks noChangeAspect="1"/>
          </p:cNvPicPr>
          <p:nvPr/>
        </p:nvPicPr>
        <p:blipFill>
          <a:blip r:embed="rId5"/>
          <a:stretch>
            <a:fillRect/>
          </a:stretch>
        </p:blipFill>
        <p:spPr>
          <a:xfrm>
            <a:off x="5981700" y="4409359"/>
            <a:ext cx="2131362" cy="834786"/>
          </a:xfrm>
          <a:prstGeom prst="rect">
            <a:avLst/>
          </a:prstGeom>
        </p:spPr>
      </p:pic>
      <p:pic>
        <p:nvPicPr>
          <p:cNvPr id="15" name="Picture 14">
            <a:extLst>
              <a:ext uri="{FF2B5EF4-FFF2-40B4-BE49-F238E27FC236}">
                <a16:creationId xmlns:a16="http://schemas.microsoft.com/office/drawing/2014/main" id="{8913885A-270C-ADBB-58C8-67E467B93DC3}"/>
              </a:ext>
            </a:extLst>
          </p:cNvPr>
          <p:cNvPicPr>
            <a:picLocks noChangeAspect="1"/>
          </p:cNvPicPr>
          <p:nvPr/>
        </p:nvPicPr>
        <p:blipFill>
          <a:blip r:embed="rId6"/>
          <a:stretch>
            <a:fillRect/>
          </a:stretch>
        </p:blipFill>
        <p:spPr>
          <a:xfrm>
            <a:off x="5981699" y="6014466"/>
            <a:ext cx="2131363" cy="812577"/>
          </a:xfrm>
          <a:prstGeom prst="rect">
            <a:avLst/>
          </a:prstGeom>
        </p:spPr>
      </p:pic>
      <p:pic>
        <p:nvPicPr>
          <p:cNvPr id="17" name="Picture 16">
            <a:extLst>
              <a:ext uri="{FF2B5EF4-FFF2-40B4-BE49-F238E27FC236}">
                <a16:creationId xmlns:a16="http://schemas.microsoft.com/office/drawing/2014/main" id="{D9CD4389-6D83-FDFC-7DCC-3C706300074F}"/>
              </a:ext>
            </a:extLst>
          </p:cNvPr>
          <p:cNvPicPr>
            <a:picLocks noChangeAspect="1"/>
          </p:cNvPicPr>
          <p:nvPr/>
        </p:nvPicPr>
        <p:blipFill>
          <a:blip r:embed="rId7"/>
          <a:stretch>
            <a:fillRect/>
          </a:stretch>
        </p:blipFill>
        <p:spPr>
          <a:xfrm>
            <a:off x="5981701" y="5291358"/>
            <a:ext cx="2131361" cy="700899"/>
          </a:xfrm>
          <a:prstGeom prst="rect">
            <a:avLst/>
          </a:prstGeom>
        </p:spPr>
      </p:pic>
    </p:spTree>
    <p:extLst>
      <p:ext uri="{BB962C8B-B14F-4D97-AF65-F5344CB8AC3E}">
        <p14:creationId xmlns:p14="http://schemas.microsoft.com/office/powerpoint/2010/main" val="2550943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6982</TotalTime>
  <Words>3104</Words>
  <Application>Microsoft Office PowerPoint</Application>
  <PresentationFormat>On-screen Show (4:3)</PresentationFormat>
  <Paragraphs>542</Paragraphs>
  <Slides>47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Cambria</vt:lpstr>
      <vt:lpstr>Cambria Math</vt:lpstr>
      <vt:lpstr>Times New Roman</vt:lpstr>
      <vt:lpstr>TimesTen-Italic</vt:lpstr>
      <vt:lpstr>TimesTen-Roman</vt:lpstr>
      <vt:lpstr>Trebuchet MS</vt:lpstr>
      <vt:lpstr>Wingdings</vt:lpstr>
      <vt:lpstr>Office Theme</vt:lpstr>
      <vt:lpstr>PowerPoint Presentation</vt:lpstr>
      <vt:lpstr>Computer Vision And Image Processing</vt:lpstr>
      <vt:lpstr>PowerPoint Presentation</vt:lpstr>
      <vt:lpstr> Introduction: Image Processing</vt:lpstr>
      <vt:lpstr> Introduction: Image Processing</vt:lpstr>
      <vt:lpstr> Introduction: Image Processing</vt:lpstr>
      <vt:lpstr> Introduction: Image Processing</vt:lpstr>
      <vt:lpstr> Introduction: Image Processing</vt:lpstr>
      <vt:lpstr> Image Processing: Image Type</vt:lpstr>
      <vt:lpstr> Introduction: Steps in digital image processing</vt:lpstr>
      <vt:lpstr>steps in digital image processing</vt:lpstr>
      <vt:lpstr>Image Filtering /Enhancement</vt:lpstr>
      <vt:lpstr>Image Filtering /Enhancement</vt:lpstr>
      <vt:lpstr>Acquire Digital Image </vt:lpstr>
      <vt:lpstr>Acquire Digital Image </vt:lpstr>
      <vt:lpstr>Acquire Digital Image </vt:lpstr>
      <vt:lpstr> Intensity Transformation</vt:lpstr>
      <vt:lpstr>Enhancement: Intensity Transformation</vt:lpstr>
      <vt:lpstr> Introduction: Image Processing</vt:lpstr>
      <vt:lpstr> Introduction: Image Processing</vt:lpstr>
      <vt:lpstr> Introduction: Image Processing</vt:lpstr>
      <vt:lpstr> Introduction: Image Processing</vt:lpstr>
      <vt:lpstr> Introduction: Image Processing</vt:lpstr>
      <vt:lpstr> Introduction: Image Processing</vt:lpstr>
      <vt:lpstr> Introduction: Image Processing</vt:lpstr>
      <vt:lpstr>PIECEWISE LINEAR TRANSFORMATION</vt:lpstr>
      <vt:lpstr>PIECEWISE LINEAR TRANSFORMATION</vt:lpstr>
      <vt:lpstr>PowerPoint Presentation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Equalization</vt:lpstr>
      <vt:lpstr>Histogram Matching/Specification</vt:lpstr>
      <vt:lpstr>Histogram Matching/Specification</vt:lpstr>
      <vt:lpstr>Histogram Matching/Specification</vt:lpstr>
      <vt:lpstr>PowerPoint Presentation</vt:lpstr>
      <vt:lpstr>Histogram Matching/Specification</vt:lpstr>
      <vt:lpstr>Local Histogram Equalization</vt:lpstr>
      <vt:lpstr>Local enhancement using histogram statistics</vt:lpstr>
      <vt:lpstr>Local enhancement using histogram statistics</vt:lpstr>
      <vt:lpstr>Implementation of Local enhancement using histogram statistics</vt:lpstr>
      <vt:lpstr> When to Use Which</vt:lpstr>
      <vt:lpstr> Introduction: Image Processing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 Computer Vision And Image Processing</dc:title>
  <dc:subject/>
  <dc:creator>USER</dc:creator>
  <cp:keywords/>
  <dc:description>generated using python-pptx</dc:description>
  <cp:lastModifiedBy>Rasel Rahman</cp:lastModifiedBy>
  <cp:revision>39</cp:revision>
  <dcterms:created xsi:type="dcterms:W3CDTF">2013-01-27T09:14:16Z</dcterms:created>
  <dcterms:modified xsi:type="dcterms:W3CDTF">2025-01-27T13:01:14Z</dcterms:modified>
  <cp:category/>
</cp:coreProperties>
</file>